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4" r:id="rId2"/>
    <p:sldId id="306" r:id="rId3"/>
    <p:sldId id="302" r:id="rId4"/>
    <p:sldId id="303" r:id="rId5"/>
    <p:sldId id="304" r:id="rId6"/>
    <p:sldId id="305" r:id="rId7"/>
    <p:sldId id="275" r:id="rId8"/>
    <p:sldId id="309" r:id="rId9"/>
    <p:sldId id="815" r:id="rId10"/>
    <p:sldId id="816" r:id="rId11"/>
    <p:sldId id="829" r:id="rId12"/>
    <p:sldId id="307" r:id="rId13"/>
    <p:sldId id="313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2784" y="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952A2-E36A-4C36-9F3E-BBB3A16BEAFF}" type="presOf" srcId="{CBB2EDB4-08BF-49DB-9282-C363CE23E3D0}" destId="{7099C5AD-A666-455F-9144-31509FAE35FB}" srcOrd="0" destOrd="0" presId="urn:microsoft.com/office/officeart/2005/8/layout/pyramid1"/>
    <dgm:cxn modelId="{792CBD91-D1FA-4645-B0E6-1E344FDF5B5F}" type="presOf" srcId="{F014B99B-BC0F-4D51-AA35-03139CBC5BDF}" destId="{158BBE6D-1C8E-4142-827F-B1B32D20364B}" srcOrd="1" destOrd="0" presId="urn:microsoft.com/office/officeart/2005/8/layout/pyramid1"/>
    <dgm:cxn modelId="{CB6F3BE7-F153-4CED-8270-72A0F84A15F2}" type="presOf" srcId="{CBB2EDB4-08BF-49DB-9282-C363CE23E3D0}" destId="{8064A9E2-4365-4891-A563-4210D9FE6047}" srcOrd="1" destOrd="0" presId="urn:microsoft.com/office/officeart/2005/8/layout/pyramid1"/>
    <dgm:cxn modelId="{EBAC2FB6-06C0-4A9E-9E1C-FA45C82478E1}" type="presOf" srcId="{F014B99B-BC0F-4D51-AA35-03139CBC5BDF}" destId="{47753778-DDCD-4F66-8671-0963E55AC1AB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684A2119-F004-4EA4-91AB-934B6F8401A9}" type="presOf" srcId="{8380A261-4409-4C6B-8A07-0D64C5422F6D}" destId="{3405B94A-B110-4EB0-B99D-680A85764021}" srcOrd="0" destOrd="0" presId="urn:microsoft.com/office/officeart/2005/8/layout/pyramid1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87C54C2A-2433-412F-AFDC-EF80684BA9FB}" type="presOf" srcId="{C055D918-0D48-44D3-9287-CAE1B93EB64A}" destId="{8C222443-D6D5-437E-8A06-7845FF64044F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1E5B1BBB-EB15-427C-923B-76FB6018FA59}" type="presOf" srcId="{8380A261-4409-4C6B-8A07-0D64C5422F6D}" destId="{EB789FCB-B92C-4A52-BB06-4A95FA62001B}" srcOrd="1" destOrd="0" presId="urn:microsoft.com/office/officeart/2005/8/layout/pyramid1"/>
    <dgm:cxn modelId="{FC54928D-8489-45BE-A419-478DF3152712}" type="presParOf" srcId="{8C222443-D6D5-437E-8A06-7845FF64044F}" destId="{8E592AC7-B094-488F-86DE-8B46AA43A5F7}" srcOrd="0" destOrd="0" presId="urn:microsoft.com/office/officeart/2005/8/layout/pyramid1"/>
    <dgm:cxn modelId="{DC294B94-6F0D-4281-8DCC-7EE503DCE163}" type="presParOf" srcId="{8E592AC7-B094-488F-86DE-8B46AA43A5F7}" destId="{47753778-DDCD-4F66-8671-0963E55AC1AB}" srcOrd="0" destOrd="0" presId="urn:microsoft.com/office/officeart/2005/8/layout/pyramid1"/>
    <dgm:cxn modelId="{32B8B60D-2A65-4E4C-9F0F-98AF62A9611C}" type="presParOf" srcId="{8E592AC7-B094-488F-86DE-8B46AA43A5F7}" destId="{158BBE6D-1C8E-4142-827F-B1B32D20364B}" srcOrd="1" destOrd="0" presId="urn:microsoft.com/office/officeart/2005/8/layout/pyramid1"/>
    <dgm:cxn modelId="{4C8D2E90-553F-4C69-9633-5DB19C6B4730}" type="presParOf" srcId="{8C222443-D6D5-437E-8A06-7845FF64044F}" destId="{08609C55-E487-4600-AFD0-8994D3888F22}" srcOrd="1" destOrd="0" presId="urn:microsoft.com/office/officeart/2005/8/layout/pyramid1"/>
    <dgm:cxn modelId="{9AE41948-5B39-48DA-8B26-40AF888C607C}" type="presParOf" srcId="{08609C55-E487-4600-AFD0-8994D3888F22}" destId="{7099C5AD-A666-455F-9144-31509FAE35FB}" srcOrd="0" destOrd="0" presId="urn:microsoft.com/office/officeart/2005/8/layout/pyramid1"/>
    <dgm:cxn modelId="{EDA768DD-D368-40A1-A0BA-204DC4265C49}" type="presParOf" srcId="{08609C55-E487-4600-AFD0-8994D3888F22}" destId="{8064A9E2-4365-4891-A563-4210D9FE6047}" srcOrd="1" destOrd="0" presId="urn:microsoft.com/office/officeart/2005/8/layout/pyramid1"/>
    <dgm:cxn modelId="{EE52A2AF-CD13-415D-9E54-7F7697F26A0C}" type="presParOf" srcId="{8C222443-D6D5-437E-8A06-7845FF64044F}" destId="{4E66420A-6794-4210-A8DC-A681DFE94B26}" srcOrd="2" destOrd="0" presId="urn:microsoft.com/office/officeart/2005/8/layout/pyramid1"/>
    <dgm:cxn modelId="{3162D02E-FA21-4300-B51B-7304BA500A88}" type="presParOf" srcId="{4E66420A-6794-4210-A8DC-A681DFE94B26}" destId="{3405B94A-B110-4EB0-B99D-680A85764021}" srcOrd="0" destOrd="0" presId="urn:microsoft.com/office/officeart/2005/8/layout/pyramid1"/>
    <dgm:cxn modelId="{48E779E7-74C8-4ED9-B4DB-8D03ECADD262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EE5F0-45C5-4CFF-BA2D-8A60B5871492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8E528B-B59C-46A5-8EBC-B248E02C47B1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Сканирование наградных материалов с помощью мобильного телефона.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109F1-5714-4AB0-B497-0BB2290288C0}" type="parTrans" cxnId="{E1011D21-2F5C-4B7B-A197-65E7014AC0EB}">
      <dgm:prSet/>
      <dgm:spPr/>
      <dgm:t>
        <a:bodyPr/>
        <a:lstStyle/>
        <a:p>
          <a:endParaRPr lang="ru-RU"/>
        </a:p>
      </dgm:t>
    </dgm:pt>
    <dgm:pt modelId="{EB8C6CE8-C0DC-4EDC-9F28-F1A973E801DD}" type="sibTrans" cxnId="{E1011D21-2F5C-4B7B-A197-65E7014AC0EB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F68A3DDF-6DB4-4987-B53D-BCDBCA10BAEB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Заполнение Яндекс формы «Банк достижений»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FFDE97-27ED-4BEE-94F2-E44BC495E713}" type="parTrans" cxnId="{0FF18272-5323-40BD-820A-BCA1928EF8F0}">
      <dgm:prSet/>
      <dgm:spPr/>
      <dgm:t>
        <a:bodyPr/>
        <a:lstStyle/>
        <a:p>
          <a:endParaRPr lang="ru-RU"/>
        </a:p>
      </dgm:t>
    </dgm:pt>
    <dgm:pt modelId="{E7C70EB0-ACEC-4279-BCCC-DF6F633D54FD}" type="sibTrans" cxnId="{0FF18272-5323-40BD-820A-BCA1928EF8F0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FC5BD7F4-96B4-47C9-998E-6FC57FDD5E06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Завершение заполнения Яндекс формы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55644D-8A28-46C9-BF4D-930A9544BCBC}" type="parTrans" cxnId="{D299D945-5B06-4459-93D5-DC15415E57A0}">
      <dgm:prSet/>
      <dgm:spPr/>
      <dgm:t>
        <a:bodyPr/>
        <a:lstStyle/>
        <a:p>
          <a:endParaRPr lang="ru-RU"/>
        </a:p>
      </dgm:t>
    </dgm:pt>
    <dgm:pt modelId="{CA06A359-1AEE-4640-8FE2-7A447B44B5F4}" type="sibTrans" cxnId="{D299D945-5B06-4459-93D5-DC15415E57A0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DABD7538-E1B7-4A14-9649-1C582DF5D4FE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Получение наградных материалов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1C1C8-A9C5-40A9-916F-5131661F376A}" type="sibTrans" cxnId="{C4C80438-EAA9-4321-BFD7-B17FD2CDF6C5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B406846E-9354-4D37-9D29-9412891BCA3C}" type="parTrans" cxnId="{C4C80438-EAA9-4321-BFD7-B17FD2CDF6C5}">
      <dgm:prSet/>
      <dgm:spPr/>
      <dgm:t>
        <a:bodyPr/>
        <a:lstStyle/>
        <a:p>
          <a:endParaRPr lang="ru-RU"/>
        </a:p>
      </dgm:t>
    </dgm:pt>
    <dgm:pt modelId="{750584B0-8F72-4FC1-8F04-083026C179E3}" type="pres">
      <dgm:prSet presAssocID="{6BFEE5F0-45C5-4CFF-BA2D-8A60B58714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C6604F-7771-4662-8AA0-396AE1A5BE3F}" type="pres">
      <dgm:prSet presAssocID="{6BFEE5F0-45C5-4CFF-BA2D-8A60B5871492}" presName="dummyMaxCanvas" presStyleCnt="0">
        <dgm:presLayoutVars/>
      </dgm:prSet>
      <dgm:spPr/>
    </dgm:pt>
    <dgm:pt modelId="{B8C37DA2-2955-4D2C-841C-C700811A7730}" type="pres">
      <dgm:prSet presAssocID="{6BFEE5F0-45C5-4CFF-BA2D-8A60B587149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0E565-1ED6-4E55-8AA7-8D6713622F96}" type="pres">
      <dgm:prSet presAssocID="{6BFEE5F0-45C5-4CFF-BA2D-8A60B587149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B2B45-28DD-4183-878F-F3DBD79E60AE}" type="pres">
      <dgm:prSet presAssocID="{6BFEE5F0-45C5-4CFF-BA2D-8A60B587149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42A3D-D55F-4E47-A6E6-0117BAF1EDBD}" type="pres">
      <dgm:prSet presAssocID="{6BFEE5F0-45C5-4CFF-BA2D-8A60B587149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C4030-77C2-4577-A376-A011E6DE2817}" type="pres">
      <dgm:prSet presAssocID="{6BFEE5F0-45C5-4CFF-BA2D-8A60B587149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DE06F-176E-4981-A5C1-B18A35C79E48}" type="pres">
      <dgm:prSet presAssocID="{6BFEE5F0-45C5-4CFF-BA2D-8A60B587149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FC54B-1FAB-44EA-A783-966F812A3CEF}" type="pres">
      <dgm:prSet presAssocID="{6BFEE5F0-45C5-4CFF-BA2D-8A60B587149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96D4C-927D-48CD-8010-84803E6AE6D5}" type="pres">
      <dgm:prSet presAssocID="{6BFEE5F0-45C5-4CFF-BA2D-8A60B587149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B8633-B286-4A05-82E1-190199FC5530}" type="pres">
      <dgm:prSet presAssocID="{6BFEE5F0-45C5-4CFF-BA2D-8A60B587149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FB5DF-567A-4D24-B81A-AA5293B73991}" type="pres">
      <dgm:prSet presAssocID="{6BFEE5F0-45C5-4CFF-BA2D-8A60B587149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CFA0E-FAD7-44AC-86C7-12DC6779C21D}" type="pres">
      <dgm:prSet presAssocID="{6BFEE5F0-45C5-4CFF-BA2D-8A60B587149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3BDAD8-4D6C-41FF-B79A-0990D55EC595}" type="presOf" srcId="{2B8E528B-B59C-46A5-8EBC-B248E02C47B1}" destId="{A02B8633-B286-4A05-82E1-190199FC5530}" srcOrd="1" destOrd="0" presId="urn:microsoft.com/office/officeart/2005/8/layout/vProcess5"/>
    <dgm:cxn modelId="{D28BEF21-6C3C-413E-85D5-6BB2F5E5B4C5}" type="presOf" srcId="{FC5BD7F4-96B4-47C9-998E-6FC57FDD5E06}" destId="{654CFA0E-FAD7-44AC-86C7-12DC6779C21D}" srcOrd="1" destOrd="0" presId="urn:microsoft.com/office/officeart/2005/8/layout/vProcess5"/>
    <dgm:cxn modelId="{0FF18272-5323-40BD-820A-BCA1928EF8F0}" srcId="{6BFEE5F0-45C5-4CFF-BA2D-8A60B5871492}" destId="{F68A3DDF-6DB4-4987-B53D-BCDBCA10BAEB}" srcOrd="2" destOrd="0" parTransId="{8EFFDE97-27ED-4BEE-94F2-E44BC495E713}" sibTransId="{E7C70EB0-ACEC-4279-BCCC-DF6F633D54FD}"/>
    <dgm:cxn modelId="{9A984D46-5C94-47DF-92EC-F3C10FC0CC04}" type="presOf" srcId="{DABD7538-E1B7-4A14-9649-1C582DF5D4FE}" destId="{BF896D4C-927D-48CD-8010-84803E6AE6D5}" srcOrd="1" destOrd="0" presId="urn:microsoft.com/office/officeart/2005/8/layout/vProcess5"/>
    <dgm:cxn modelId="{D299D945-5B06-4459-93D5-DC15415E57A0}" srcId="{6BFEE5F0-45C5-4CFF-BA2D-8A60B5871492}" destId="{FC5BD7F4-96B4-47C9-998E-6FC57FDD5E06}" srcOrd="3" destOrd="0" parTransId="{B255644D-8A28-46C9-BF4D-930A9544BCBC}" sibTransId="{CA06A359-1AEE-4640-8FE2-7A447B44B5F4}"/>
    <dgm:cxn modelId="{2F7D6092-7A3F-456A-BB7E-032C01F90622}" type="presOf" srcId="{DABD7538-E1B7-4A14-9649-1C582DF5D4FE}" destId="{B8C37DA2-2955-4D2C-841C-C700811A7730}" srcOrd="0" destOrd="0" presId="urn:microsoft.com/office/officeart/2005/8/layout/vProcess5"/>
    <dgm:cxn modelId="{8D0C03CB-6D68-46EB-969D-47AB5A331596}" type="presOf" srcId="{F68A3DDF-6DB4-4987-B53D-BCDBCA10BAEB}" destId="{D5BFB5DF-567A-4D24-B81A-AA5293B73991}" srcOrd="1" destOrd="0" presId="urn:microsoft.com/office/officeart/2005/8/layout/vProcess5"/>
    <dgm:cxn modelId="{7AC0F099-AAC4-44DD-981C-250F66E00724}" type="presOf" srcId="{2B8E528B-B59C-46A5-8EBC-B248E02C47B1}" destId="{B9A0E565-1ED6-4E55-8AA7-8D6713622F96}" srcOrd="0" destOrd="0" presId="urn:microsoft.com/office/officeart/2005/8/layout/vProcess5"/>
    <dgm:cxn modelId="{8FC41A78-3D11-4537-B68D-A2ACEB06BEA7}" type="presOf" srcId="{FC5BD7F4-96B4-47C9-998E-6FC57FDD5E06}" destId="{F6042A3D-D55F-4E47-A6E6-0117BAF1EDBD}" srcOrd="0" destOrd="0" presId="urn:microsoft.com/office/officeart/2005/8/layout/vProcess5"/>
    <dgm:cxn modelId="{EB7C8560-8B79-4DF8-BFD0-1FD05D26186D}" type="presOf" srcId="{E7C70EB0-ACEC-4279-BCCC-DF6F633D54FD}" destId="{2FDFC54B-1FAB-44EA-A783-966F812A3CEF}" srcOrd="0" destOrd="0" presId="urn:microsoft.com/office/officeart/2005/8/layout/vProcess5"/>
    <dgm:cxn modelId="{6ADDDA1E-7876-4A7B-B76D-D3173F3B3AAC}" type="presOf" srcId="{EB8C6CE8-C0DC-4EDC-9F28-F1A973E801DD}" destId="{8D6DE06F-176E-4981-A5C1-B18A35C79E48}" srcOrd="0" destOrd="0" presId="urn:microsoft.com/office/officeart/2005/8/layout/vProcess5"/>
    <dgm:cxn modelId="{E1011D21-2F5C-4B7B-A197-65E7014AC0EB}" srcId="{6BFEE5F0-45C5-4CFF-BA2D-8A60B5871492}" destId="{2B8E528B-B59C-46A5-8EBC-B248E02C47B1}" srcOrd="1" destOrd="0" parTransId="{5A2109F1-5714-4AB0-B497-0BB2290288C0}" sibTransId="{EB8C6CE8-C0DC-4EDC-9F28-F1A973E801DD}"/>
    <dgm:cxn modelId="{DF3A725C-117B-4BA3-8C5F-0097ECD451AB}" type="presOf" srcId="{6BFEE5F0-45C5-4CFF-BA2D-8A60B5871492}" destId="{750584B0-8F72-4FC1-8F04-083026C179E3}" srcOrd="0" destOrd="0" presId="urn:microsoft.com/office/officeart/2005/8/layout/vProcess5"/>
    <dgm:cxn modelId="{C4C80438-EAA9-4321-BFD7-B17FD2CDF6C5}" srcId="{6BFEE5F0-45C5-4CFF-BA2D-8A60B5871492}" destId="{DABD7538-E1B7-4A14-9649-1C582DF5D4FE}" srcOrd="0" destOrd="0" parTransId="{B406846E-9354-4D37-9D29-9412891BCA3C}" sibTransId="{98F1C1C8-A9C5-40A9-916F-5131661F376A}"/>
    <dgm:cxn modelId="{84425706-9752-4231-9394-E1A13D3B0D1A}" type="presOf" srcId="{F68A3DDF-6DB4-4987-B53D-BCDBCA10BAEB}" destId="{16BB2B45-28DD-4183-878F-F3DBD79E60AE}" srcOrd="0" destOrd="0" presId="urn:microsoft.com/office/officeart/2005/8/layout/vProcess5"/>
    <dgm:cxn modelId="{EFE1AF43-8461-43C4-96EC-68B1292DEF50}" type="presOf" srcId="{98F1C1C8-A9C5-40A9-916F-5131661F376A}" destId="{C81C4030-77C2-4577-A376-A011E6DE2817}" srcOrd="0" destOrd="0" presId="urn:microsoft.com/office/officeart/2005/8/layout/vProcess5"/>
    <dgm:cxn modelId="{D356F34A-5BBF-4E1C-A6A1-863F5F7497D7}" type="presParOf" srcId="{750584B0-8F72-4FC1-8F04-083026C179E3}" destId="{75C6604F-7771-4662-8AA0-396AE1A5BE3F}" srcOrd="0" destOrd="0" presId="urn:microsoft.com/office/officeart/2005/8/layout/vProcess5"/>
    <dgm:cxn modelId="{E26C6CD0-AD57-4ACA-A4F0-FFF6D85A2E7B}" type="presParOf" srcId="{750584B0-8F72-4FC1-8F04-083026C179E3}" destId="{B8C37DA2-2955-4D2C-841C-C700811A7730}" srcOrd="1" destOrd="0" presId="urn:microsoft.com/office/officeart/2005/8/layout/vProcess5"/>
    <dgm:cxn modelId="{A6BB0325-C877-4CE2-B40E-ABAE51673E9D}" type="presParOf" srcId="{750584B0-8F72-4FC1-8F04-083026C179E3}" destId="{B9A0E565-1ED6-4E55-8AA7-8D6713622F96}" srcOrd="2" destOrd="0" presId="urn:microsoft.com/office/officeart/2005/8/layout/vProcess5"/>
    <dgm:cxn modelId="{4596220D-EB95-4DC4-B648-B85D535AF201}" type="presParOf" srcId="{750584B0-8F72-4FC1-8F04-083026C179E3}" destId="{16BB2B45-28DD-4183-878F-F3DBD79E60AE}" srcOrd="3" destOrd="0" presId="urn:microsoft.com/office/officeart/2005/8/layout/vProcess5"/>
    <dgm:cxn modelId="{F4EE87C0-767C-4AE1-B251-0335AE0B46B7}" type="presParOf" srcId="{750584B0-8F72-4FC1-8F04-083026C179E3}" destId="{F6042A3D-D55F-4E47-A6E6-0117BAF1EDBD}" srcOrd="4" destOrd="0" presId="urn:microsoft.com/office/officeart/2005/8/layout/vProcess5"/>
    <dgm:cxn modelId="{2DF14E9F-D65B-44ED-9429-A41F0AAAF1A6}" type="presParOf" srcId="{750584B0-8F72-4FC1-8F04-083026C179E3}" destId="{C81C4030-77C2-4577-A376-A011E6DE2817}" srcOrd="5" destOrd="0" presId="urn:microsoft.com/office/officeart/2005/8/layout/vProcess5"/>
    <dgm:cxn modelId="{4F5D03BF-EE0F-429D-9E49-2E8DBC44E9BA}" type="presParOf" srcId="{750584B0-8F72-4FC1-8F04-083026C179E3}" destId="{8D6DE06F-176E-4981-A5C1-B18A35C79E48}" srcOrd="6" destOrd="0" presId="urn:microsoft.com/office/officeart/2005/8/layout/vProcess5"/>
    <dgm:cxn modelId="{95B1796D-33FF-4B05-AD3F-3A38CD90C4C7}" type="presParOf" srcId="{750584B0-8F72-4FC1-8F04-083026C179E3}" destId="{2FDFC54B-1FAB-44EA-A783-966F812A3CEF}" srcOrd="7" destOrd="0" presId="urn:microsoft.com/office/officeart/2005/8/layout/vProcess5"/>
    <dgm:cxn modelId="{4F8D5F39-4D80-4448-AA20-8CE08BF3EDA7}" type="presParOf" srcId="{750584B0-8F72-4FC1-8F04-083026C179E3}" destId="{BF896D4C-927D-48CD-8010-84803E6AE6D5}" srcOrd="8" destOrd="0" presId="urn:microsoft.com/office/officeart/2005/8/layout/vProcess5"/>
    <dgm:cxn modelId="{52C3D505-33DE-4B2A-8A37-F5CCC3A0FB6B}" type="presParOf" srcId="{750584B0-8F72-4FC1-8F04-083026C179E3}" destId="{A02B8633-B286-4A05-82E1-190199FC5530}" srcOrd="9" destOrd="0" presId="urn:microsoft.com/office/officeart/2005/8/layout/vProcess5"/>
    <dgm:cxn modelId="{76BFE81B-2D24-4749-87F6-07AF951D753B}" type="presParOf" srcId="{750584B0-8F72-4FC1-8F04-083026C179E3}" destId="{D5BFB5DF-567A-4D24-B81A-AA5293B73991}" srcOrd="10" destOrd="0" presId="urn:microsoft.com/office/officeart/2005/8/layout/vProcess5"/>
    <dgm:cxn modelId="{0B12EEC2-41CD-4E02-8B55-83E8800D5CB2}" type="presParOf" srcId="{750584B0-8F72-4FC1-8F04-083026C179E3}" destId="{654CFA0E-FAD7-44AC-86C7-12DC6779C21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37DA2-2955-4D2C-841C-C700811A7730}">
      <dsp:nvSpPr>
        <dsp:cNvPr id="0" name=""/>
        <dsp:cNvSpPr/>
      </dsp:nvSpPr>
      <dsp:spPr>
        <a:xfrm>
          <a:off x="0" y="0"/>
          <a:ext cx="6468110" cy="982091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Получение наградных материалов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64" y="28764"/>
        <a:ext cx="5325371" cy="924563"/>
      </dsp:txXfrm>
    </dsp:sp>
    <dsp:sp modelId="{B9A0E565-1ED6-4E55-8AA7-8D6713622F96}">
      <dsp:nvSpPr>
        <dsp:cNvPr id="0" name=""/>
        <dsp:cNvSpPr/>
      </dsp:nvSpPr>
      <dsp:spPr>
        <a:xfrm>
          <a:off x="541704" y="1160653"/>
          <a:ext cx="6468110" cy="982091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Сканирование наградных материалов с помощью мобильного телефона.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468" y="1189417"/>
        <a:ext cx="5230519" cy="924563"/>
      </dsp:txXfrm>
    </dsp:sp>
    <dsp:sp modelId="{16BB2B45-28DD-4183-878F-F3DBD79E60AE}">
      <dsp:nvSpPr>
        <dsp:cNvPr id="0" name=""/>
        <dsp:cNvSpPr/>
      </dsp:nvSpPr>
      <dsp:spPr>
        <a:xfrm>
          <a:off x="1075323" y="2321306"/>
          <a:ext cx="6468110" cy="982091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Заполнение Яндекс формы «Банк достижений»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4087" y="2350070"/>
        <a:ext cx="5238604" cy="924563"/>
      </dsp:txXfrm>
    </dsp:sp>
    <dsp:sp modelId="{F6042A3D-D55F-4E47-A6E6-0117BAF1EDBD}">
      <dsp:nvSpPr>
        <dsp:cNvPr id="0" name=""/>
        <dsp:cNvSpPr/>
      </dsp:nvSpPr>
      <dsp:spPr>
        <a:xfrm>
          <a:off x="1617027" y="3481959"/>
          <a:ext cx="6468110" cy="982091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Завершение заполнения Яндекс формы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5791" y="3510723"/>
        <a:ext cx="5230519" cy="924563"/>
      </dsp:txXfrm>
    </dsp:sp>
    <dsp:sp modelId="{C81C4030-77C2-4577-A376-A011E6DE2817}">
      <dsp:nvSpPr>
        <dsp:cNvPr id="0" name=""/>
        <dsp:cNvSpPr/>
      </dsp:nvSpPr>
      <dsp:spPr>
        <a:xfrm>
          <a:off x="5829751" y="752192"/>
          <a:ext cx="638359" cy="638359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>
            <a:solidFill>
              <a:srgbClr val="002060"/>
            </a:solidFill>
          </a:endParaRPr>
        </a:p>
      </dsp:txBody>
      <dsp:txXfrm>
        <a:off x="5973382" y="752192"/>
        <a:ext cx="351097" cy="480365"/>
      </dsp:txXfrm>
    </dsp:sp>
    <dsp:sp modelId="{8D6DE06F-176E-4981-A5C1-B18A35C79E48}">
      <dsp:nvSpPr>
        <dsp:cNvPr id="0" name=""/>
        <dsp:cNvSpPr/>
      </dsp:nvSpPr>
      <dsp:spPr>
        <a:xfrm>
          <a:off x="6371455" y="1912845"/>
          <a:ext cx="638359" cy="638359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515086" y="1912845"/>
        <a:ext cx="351097" cy="480365"/>
      </dsp:txXfrm>
    </dsp:sp>
    <dsp:sp modelId="{2FDFC54B-1FAB-44EA-A783-966F812A3CEF}">
      <dsp:nvSpPr>
        <dsp:cNvPr id="0" name=""/>
        <dsp:cNvSpPr/>
      </dsp:nvSpPr>
      <dsp:spPr>
        <a:xfrm>
          <a:off x="6905074" y="3073498"/>
          <a:ext cx="638359" cy="638359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7048705" y="3073498"/>
        <a:ext cx="351097" cy="480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2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Муниципальное автономное общеобразовательное учреждение 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Лицей № 77 г. Челябинска»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области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МАОУ «Лицей 77 г. Челябинска»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Саблина М.А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 сбора информации об участии в конкурсах и соревнованиях 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образовательных организаций 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«Лицей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№77 г.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г.Челябинск-2025г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10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683568" y="1312518"/>
            <a:ext cx="7624018" cy="40626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Целевое значение времени процесса – 1 день (8 часов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фактическое достигнутое значение – 4 часа 25 минут.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 педагогов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удовлетворенных процессом равно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фактическому значению –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Оптимизация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документооборотом более чем в 3 раза;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внедренных изменений в процессы: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пилотное внедрение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 формы без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затрат; стандартизация документооборота 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-289" t="-263" r="49889" b="73663"/>
          <a:stretch/>
        </p:blipFill>
        <p:spPr>
          <a:xfrm>
            <a:off x="971600" y="1376712"/>
            <a:ext cx="6120680" cy="155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13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D9E91D-C7A3-417B-8447-C9745605A7DA}"/>
              </a:ext>
            </a:extLst>
          </p:cNvPr>
          <p:cNvSpPr/>
          <p:nvPr/>
        </p:nvSpPr>
        <p:spPr>
          <a:xfrm>
            <a:off x="755576" y="126876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E098DF-3089-4F1F-8A1D-75A1407185D3}"/>
              </a:ext>
            </a:extLst>
          </p:cNvPr>
          <p:cNvSpPr/>
          <p:nvPr/>
        </p:nvSpPr>
        <p:spPr>
          <a:xfrm>
            <a:off x="4581357" y="1268760"/>
            <a:ext cx="3960440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C35B742-BC40-4565-B4B2-29D3173AEB69}"/>
              </a:ext>
            </a:extLst>
          </p:cNvPr>
          <p:cNvSpPr/>
          <p:nvPr/>
        </p:nvSpPr>
        <p:spPr>
          <a:xfrm>
            <a:off x="755576" y="378904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BF29339-E006-4902-8017-CC0490F48467}"/>
              </a:ext>
            </a:extLst>
          </p:cNvPr>
          <p:cNvSpPr/>
          <p:nvPr/>
        </p:nvSpPr>
        <p:spPr>
          <a:xfrm>
            <a:off x="4644007" y="3813781"/>
            <a:ext cx="3897789" cy="2351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1475656" y="4887181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15E2FE-5B06-404E-A5CC-1E216CE0EF9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9" b="32184"/>
          <a:stretch/>
        </p:blipFill>
        <p:spPr bwMode="auto">
          <a:xfrm>
            <a:off x="6914605" y="313509"/>
            <a:ext cx="1876507" cy="478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7C11CA5-1A11-435A-907F-3F8DD658125F}"/>
              </a:ext>
            </a:extLst>
          </p:cNvPr>
          <p:cNvSpPr/>
          <p:nvPr/>
        </p:nvSpPr>
        <p:spPr>
          <a:xfrm>
            <a:off x="4781977" y="3760541"/>
            <a:ext cx="3759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ФОТО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</a:rPr>
              <a:t>Работа над картой текущего или целевого  состояния («ручной» вариант)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96" y="4462080"/>
            <a:ext cx="2825544" cy="15893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27600" r="24800" b="20600"/>
          <a:stretch/>
        </p:blipFill>
        <p:spPr>
          <a:xfrm>
            <a:off x="6279399" y="4514244"/>
            <a:ext cx="2262397" cy="13079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2" y="1811067"/>
            <a:ext cx="3552939" cy="1833957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7C11CA5-1A11-435A-907F-3F8DD658125F}"/>
              </a:ext>
            </a:extLst>
          </p:cNvPr>
          <p:cNvSpPr/>
          <p:nvPr/>
        </p:nvSpPr>
        <p:spPr>
          <a:xfrm>
            <a:off x="711870" y="1224443"/>
            <a:ext cx="375981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ФОТО ДО</a:t>
            </a:r>
          </a:p>
          <a:p>
            <a:pPr algn="ctr"/>
            <a:r>
              <a:rPr lang="ru-RU" sz="1050" dirty="0" smtClean="0">
                <a:solidFill>
                  <a:srgbClr val="FF0000"/>
                </a:solidFill>
              </a:rPr>
              <a:t>Запуск кабинета Профцентра состоялся в 2025 году и его планировка и наполнение происходило с учетом системы 5</a:t>
            </a:r>
            <a:r>
              <a:rPr lang="en-US" sz="1050" dirty="0" smtClean="0">
                <a:solidFill>
                  <a:srgbClr val="FF0000"/>
                </a:solidFill>
              </a:rPr>
              <a:t>S</a:t>
            </a:r>
            <a:endParaRPr lang="ru-RU" sz="1050" dirty="0">
              <a:solidFill>
                <a:srgbClr val="FF0000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b="18500"/>
          <a:stretch/>
        </p:blipFill>
        <p:spPr>
          <a:xfrm>
            <a:off x="4581357" y="1268007"/>
            <a:ext cx="1992402" cy="23802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9687" r="24303" b="4447"/>
          <a:stretch/>
        </p:blipFill>
        <p:spPr>
          <a:xfrm>
            <a:off x="6419905" y="1823697"/>
            <a:ext cx="2121891" cy="13838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b="10100"/>
          <a:stretch/>
        </p:blipFill>
        <p:spPr>
          <a:xfrm>
            <a:off x="2333266" y="3829954"/>
            <a:ext cx="2094718" cy="226784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" b="13869"/>
          <a:stretch/>
        </p:blipFill>
        <p:spPr>
          <a:xfrm>
            <a:off x="755576" y="3785259"/>
            <a:ext cx="1601194" cy="23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11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008476"/>
            <a:ext cx="8219256" cy="63408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сбора информации об участии в конкурсах и соревнованиях обучающихся образовательных организаций  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«Лицей №77 г. Челябинска»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884126"/>
              </p:ext>
            </p:extLst>
          </p:nvPr>
        </p:nvGraphicFramePr>
        <p:xfrm>
          <a:off x="539750" y="1628775"/>
          <a:ext cx="8085138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18945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443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FDB8E0C-BD3E-44F6-8E70-117F0B963AF4}"/>
              </a:ext>
            </a:extLst>
          </p:cNvPr>
          <p:cNvSpPr/>
          <p:nvPr/>
        </p:nvSpPr>
        <p:spPr>
          <a:xfrm>
            <a:off x="946594" y="899710"/>
            <a:ext cx="7518790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https://lyceum77.ru/uchenikam-i-roditelyam/berezhlivye-tehnologii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5588" t="8701" r="25982" b="7301"/>
          <a:stretch/>
        </p:blipFill>
        <p:spPr>
          <a:xfrm>
            <a:off x="1893864" y="1276061"/>
            <a:ext cx="5624250" cy="54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0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45" y="853856"/>
            <a:ext cx="7616588" cy="53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889166" y="114300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fld id="{2AD4DEC4-E446-475C-A333-F6C77385E2A3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326838" y="3861048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9" name="TextBox 48"/>
          <p:cNvSpPr txBox="1">
            <a:spLocks noChangeArrowheads="1"/>
          </p:cNvSpPr>
          <p:nvPr/>
        </p:nvSpPr>
        <p:spPr bwMode="auto">
          <a:xfrm>
            <a:off x="313062" y="5722404"/>
            <a:ext cx="46085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дня.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927676"/>
              </p:ext>
            </p:extLst>
          </p:nvPr>
        </p:nvGraphicFramePr>
        <p:xfrm>
          <a:off x="483844" y="1603534"/>
          <a:ext cx="1751856" cy="113489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наградных материалов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часа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454444"/>
              </p:ext>
            </p:extLst>
          </p:nvPr>
        </p:nvGraphicFramePr>
        <p:xfrm>
          <a:off x="4886178" y="5071122"/>
          <a:ext cx="3928268" cy="15544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28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alt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Несвоевременное внесение  информации в базу данных. </a:t>
                      </a:r>
                      <a:endParaRPr lang="ru-RU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Утрата наградных материалов.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Неверный подсчет баллов.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1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Недоначисляется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премия сотрудникам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142875" y="1501631"/>
            <a:ext cx="231794" cy="137333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106575" y="3340547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5406" name="Прямоугольник 54"/>
          <p:cNvSpPr>
            <a:spLocks noChangeArrowheads="1"/>
          </p:cNvSpPr>
          <p:nvPr/>
        </p:nvSpPr>
        <p:spPr bwMode="auto">
          <a:xfrm>
            <a:off x="5437801" y="4692794"/>
            <a:ext cx="3457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</p:txBody>
      </p:sp>
      <p:sp>
        <p:nvSpPr>
          <p:cNvPr id="70" name="Пятно 1 60"/>
          <p:cNvSpPr/>
          <p:nvPr/>
        </p:nvSpPr>
        <p:spPr>
          <a:xfrm>
            <a:off x="1780347" y="1100393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4" name="Пятно 1 60"/>
          <p:cNvSpPr/>
          <p:nvPr/>
        </p:nvSpPr>
        <p:spPr>
          <a:xfrm>
            <a:off x="2119713" y="3018133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02" name="Пятно 1 60"/>
          <p:cNvSpPr/>
          <p:nvPr/>
        </p:nvSpPr>
        <p:spPr>
          <a:xfrm>
            <a:off x="4084644" y="2910530"/>
            <a:ext cx="644525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04" name="Пятно 1 60"/>
          <p:cNvSpPr/>
          <p:nvPr/>
        </p:nvSpPr>
        <p:spPr>
          <a:xfrm>
            <a:off x="2440530" y="1087557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514" y="35718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474764" y="526228"/>
            <a:ext cx="8893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Карта текущего состояния процесса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сбора информации об участии в конкурсах и соревнованиях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образовательных организаций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МАОУ «Лицей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№77 г. Челябинска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141330"/>
              </p:ext>
            </p:extLst>
          </p:nvPr>
        </p:nvGraphicFramePr>
        <p:xfrm>
          <a:off x="2740598" y="1603534"/>
          <a:ext cx="1751856" cy="123244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 ОО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Доставка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наградных материалов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лицей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202683"/>
              </p:ext>
            </p:extLst>
          </p:nvPr>
        </p:nvGraphicFramePr>
        <p:xfrm>
          <a:off x="4921575" y="1551172"/>
          <a:ext cx="1751856" cy="13064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руководителя 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ОО, Педагог ОО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наградных материалов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завучу по науке</a:t>
                      </a:r>
                      <a:endParaRPr lang="ru-RU" sz="11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часа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145061"/>
              </p:ext>
            </p:extLst>
          </p:nvPr>
        </p:nvGraphicFramePr>
        <p:xfrm>
          <a:off x="7013112" y="1563654"/>
          <a:ext cx="1751856" cy="125465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руководителя ОО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Сканирование наградных материалов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24395"/>
              </p:ext>
            </p:extLst>
          </p:nvPr>
        </p:nvGraphicFramePr>
        <p:xfrm>
          <a:off x="411154" y="3419947"/>
          <a:ext cx="1751856" cy="125465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руководителя ОО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Загрузка сканов наградных материалов в форму 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5" name="Таблица 1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172527"/>
              </p:ext>
            </p:extLst>
          </p:nvPr>
        </p:nvGraphicFramePr>
        <p:xfrm>
          <a:off x="2748706" y="3424705"/>
          <a:ext cx="1751856" cy="128513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руководителя ОО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Заполнение отчетной формы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6" name="Таблица 1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123990"/>
              </p:ext>
            </p:extLst>
          </p:nvPr>
        </p:nvGraphicFramePr>
        <p:xfrm>
          <a:off x="4921575" y="3424705"/>
          <a:ext cx="1751856" cy="128513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Заместитель руководителя ОО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 отчет в архив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мин.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3275856" y="112221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469036" y="110469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520770" y="1134413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ШАГ4</a:t>
            </a:r>
            <a:r>
              <a:rPr lang="ru-RU" sz="1200" b="1" dirty="0"/>
              <a:t> 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041565" y="299695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5</a:t>
            </a:r>
            <a:r>
              <a:rPr lang="ru-RU" sz="1200" b="1" dirty="0"/>
              <a:t> 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3275856" y="300132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6</a:t>
            </a:r>
            <a:r>
              <a:rPr lang="ru-RU" sz="1200" b="1" dirty="0"/>
              <a:t> 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5562186" y="300132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7</a:t>
            </a:r>
            <a:r>
              <a:rPr lang="ru-RU" sz="1200" b="1" dirty="0"/>
              <a:t> 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4548528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Стрелка вправо 119"/>
          <p:cNvSpPr/>
          <p:nvPr/>
        </p:nvSpPr>
        <p:spPr>
          <a:xfrm>
            <a:off x="6679001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право 120"/>
          <p:cNvSpPr/>
          <p:nvPr/>
        </p:nvSpPr>
        <p:spPr>
          <a:xfrm>
            <a:off x="2345023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" name="Стрелка вправо 121"/>
          <p:cNvSpPr/>
          <p:nvPr/>
        </p:nvSpPr>
        <p:spPr>
          <a:xfrm>
            <a:off x="4548528" y="3861048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" name="Стрелка вправо 122"/>
          <p:cNvSpPr/>
          <p:nvPr/>
        </p:nvSpPr>
        <p:spPr>
          <a:xfrm>
            <a:off x="6679001" y="3906738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68918515"/>
              </p:ext>
            </p:extLst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419872" y="1227970"/>
            <a:ext cx="5472608" cy="1288477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+mj-lt"/>
              <a:buAutoNum type="arabicPeriod"/>
            </a:pP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Отсутствует единая федеральная политика по защите электронных документов в школах.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 федеральной программы по обеспечению качественного и эффективного электронного документооборота в сфере образования.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Недостаточность финансирования программ информатизации образовательной сферы на федеральном уровне.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Законодательные пробелы относительно вопросов юридической силы электронных подписей и защиты данных в образовательных организациях.</a:t>
            </a:r>
            <a:endParaRPr lang="ru-RU" sz="10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1960" y="2634891"/>
            <a:ext cx="4680520" cy="1654437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buFont typeface="+mj-lt"/>
              <a:buAutoNum type="arabicPeriod"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унифицированных стандартов по работе с электронными документами в образовательных учреждениях региона.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Ограниченность региональной инфраструктуры для обеспечения удаленной работы сотрудников центров профориентации.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Недостаточное финансирование модернизации информационных систем школ региона.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Разрыв между возможностями муниципальных учебных заведений и образовательными организациями областного подчинения.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24437" y="4614448"/>
            <a:ext cx="4268043" cy="128452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Несвоевременное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 информации в базу данных.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Утрата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наградных материалов.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Неверный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подсчет баллов.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Недоначисляется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премия сотрудникам.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604031" y="5473533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2522468" y="5589204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869840" y="4649985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1280975" y="47971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276921"/>
              </p:ext>
            </p:extLst>
          </p:nvPr>
        </p:nvGraphicFramePr>
        <p:xfrm>
          <a:off x="483844" y="1484784"/>
          <a:ext cx="8324851" cy="435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2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7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alt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Несвоевременное внесение  информации в базу данных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alt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Большой объем работы на 1 сотрудника.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Автоматизировать процесс внесения данных с использованием специализированных CRM-систем или ERP-решений. Назначить ответственных лиц за контроль своевременности заполнения базы данных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7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alt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Утрата наградных материалов.</a:t>
                      </a: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Долгая логистика.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всех важных документов в электронный вид с созданием резервных копий. Разработка процедуры регистрации и учета награжденных документов с присвоением уникальных номеров каждому документу. Создание электронного архива с системой быстрого поиска по ключевым параметрам.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Неверный подсчет баллов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Ручная обработка данных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Переход на автоматизированные программы расчета баллов с проверенными алгоритмами. Информирование сотрудников о методиках начисления баллов для повышения прозрачности процесса.  Периодическое обновление формул расчета баллов с учетом изменений требований организации.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Недоначисляется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премия сотрудникам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недостоверных данных для расчета премии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Усилить внутренний аудит начислений премий с привлечением контролирующих органов.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1907704" y="788578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7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970D5C5-FB1B-4607-B94D-242D9579A688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46" name="TextBox 48"/>
          <p:cNvSpPr txBox="1">
            <a:spLocks noChangeArrowheads="1"/>
          </p:cNvSpPr>
          <p:nvPr/>
        </p:nvSpPr>
        <p:spPr bwMode="auto">
          <a:xfrm>
            <a:off x="410257" y="5923319"/>
            <a:ext cx="471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r>
              <a:rPr lang="ru-RU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8082269" y="2552742"/>
            <a:ext cx="288032" cy="135784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60697" y="2578359"/>
            <a:ext cx="251520" cy="127273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pic>
        <p:nvPicPr>
          <p:cNvPr id="25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42" y="644777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5"/>
          <p:cNvSpPr>
            <a:spLocks noChangeArrowheads="1"/>
          </p:cNvSpPr>
          <p:nvPr/>
        </p:nvSpPr>
        <p:spPr bwMode="auto">
          <a:xfrm>
            <a:off x="463715" y="698659"/>
            <a:ext cx="828615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Карта целевого состояния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сбора информации об участии в конкурсах и соревнованиях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обучающихся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образовательных организаций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МАОУ «Лицей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№77 г.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Челябинска»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592924"/>
              </p:ext>
            </p:extLst>
          </p:nvPr>
        </p:nvGraphicFramePr>
        <p:xfrm>
          <a:off x="578941" y="2578360"/>
          <a:ext cx="1394991" cy="125137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94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8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 ОО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69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Получение наградных материалов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9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часа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955751" y="203745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003482" y="3006776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1702"/>
              </p:ext>
            </p:extLst>
          </p:nvPr>
        </p:nvGraphicFramePr>
        <p:xfrm>
          <a:off x="2418205" y="2573206"/>
          <a:ext cx="1751856" cy="12778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09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 ОО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77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Сканирование наградных материалов с помощью мобильного телефона.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024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163237"/>
              </p:ext>
            </p:extLst>
          </p:nvPr>
        </p:nvGraphicFramePr>
        <p:xfrm>
          <a:off x="4621232" y="2582633"/>
          <a:ext cx="1422362" cy="127776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22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22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 ОО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Заполнение Яндекс формы «Банк достижений»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9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808646"/>
              </p:ext>
            </p:extLst>
          </p:nvPr>
        </p:nvGraphicFramePr>
        <p:xfrm>
          <a:off x="6507070" y="2571026"/>
          <a:ext cx="1390798" cy="130541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390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372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 ОО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759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Завершение заполнения Яндекс формы.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18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Стрелка вправо 36"/>
          <p:cNvSpPr/>
          <p:nvPr/>
        </p:nvSpPr>
        <p:spPr>
          <a:xfrm>
            <a:off x="4202582" y="2979688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6088420" y="2981910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971854" y="206054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010944" y="203637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881000" y="2060546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4</a:t>
            </a:r>
            <a:r>
              <a:rPr lang="ru-RU" sz="1200" b="1" dirty="0"/>
              <a:t> </a:t>
            </a:r>
          </a:p>
        </p:txBody>
      </p:sp>
      <p:sp>
        <p:nvSpPr>
          <p:cNvPr id="45" name="Облако 44">
            <a:extLst>
              <a:ext uri="{FF2B5EF4-FFF2-40B4-BE49-F238E27FC236}">
                <a16:creationId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239944" y="2077316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46" name="Облако 45">
            <a:extLst>
              <a:ext uri="{FF2B5EF4-FFF2-40B4-BE49-F238E27FC236}">
                <a16:creationId xmlns:a16="http://schemas.microsoft.com/office/drawing/2014/main" id="{E460C5E6-5047-4C75-8C7B-4DE90D77B07D}"/>
              </a:ext>
            </a:extLst>
          </p:cNvPr>
          <p:cNvSpPr/>
          <p:nvPr/>
        </p:nvSpPr>
        <p:spPr>
          <a:xfrm>
            <a:off x="4119657" y="1971981"/>
            <a:ext cx="674770" cy="318720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47" name="Облако 46">
            <a:extLst>
              <a:ext uri="{FF2B5EF4-FFF2-40B4-BE49-F238E27FC236}">
                <a16:creationId xmlns:a16="http://schemas.microsoft.com/office/drawing/2014/main" id="{7710A555-C240-441B-877A-74BA51DF6CA7}"/>
              </a:ext>
            </a:extLst>
          </p:cNvPr>
          <p:cNvSpPr/>
          <p:nvPr/>
        </p:nvSpPr>
        <p:spPr>
          <a:xfrm>
            <a:off x="7604880" y="2012393"/>
            <a:ext cx="631935" cy="351615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FCFCEC-6A8A-4879-960C-08B3AEDF6CD5}"/>
              </a:ext>
            </a:extLst>
          </p:cNvPr>
          <p:cNvSpPr txBox="1"/>
          <p:nvPr/>
        </p:nvSpPr>
        <p:spPr>
          <a:xfrm>
            <a:off x="5880699" y="4253905"/>
            <a:ext cx="316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Предложения по улучшению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855267"/>
              </p:ext>
            </p:extLst>
          </p:nvPr>
        </p:nvGraphicFramePr>
        <p:xfrm>
          <a:off x="5993927" y="4661520"/>
          <a:ext cx="2933746" cy="10210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33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alt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Внедрение стандарта процесса</a:t>
                      </a:r>
                      <a:endParaRPr lang="ru-RU" alt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alt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Внедрение</a:t>
                      </a:r>
                      <a:r>
                        <a:rPr lang="ru-RU" alt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электронной</a:t>
                      </a:r>
                      <a:r>
                        <a:rPr lang="ru-RU" alt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формы</a:t>
                      </a:r>
                      <a:r>
                        <a:rPr lang="en-US" alt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работу </a:t>
                      </a:r>
                      <a:r>
                        <a:rPr lang="ru-RU" alt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endParaRPr lang="ru-RU" alt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alt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alt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базы данных Профцентра ОО</a:t>
                      </a:r>
                      <a:endParaRPr lang="ru-RU" alt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alt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7</a:t>
            </a:fld>
            <a:endParaRPr lang="ru-RU" sz="1400"/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52651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2051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409740"/>
              </p:ext>
            </p:extLst>
          </p:nvPr>
        </p:nvGraphicFramePr>
        <p:xfrm>
          <a:off x="329985" y="1143753"/>
          <a:ext cx="8640761" cy="5035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5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2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0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Проблема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Мероприятия  по решению проблемы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Ответственный</a:t>
                      </a:r>
                      <a:r>
                        <a:rPr lang="ru-RU" sz="1400" baseline="0" dirty="0"/>
                        <a:t> </a:t>
                      </a:r>
                      <a:endParaRPr lang="ru-RU" sz="14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Срок</a:t>
                      </a:r>
                      <a:endParaRPr lang="ru-RU" sz="1400" dirty="0"/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altLang="ru-RU" sz="11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текущих процессов и постановка задач</a:t>
                      </a:r>
                      <a:endParaRPr lang="ru-RU" altLang="ru-RU" sz="11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fontAlgn="base">
                        <a:buFont typeface="+mj-lt"/>
                        <a:buNone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Проведение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диагностики процесса сбора данных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выявление узких мест.</a:t>
                      </a:r>
                    </a:p>
                    <a:p>
                      <a:pPr marL="0" indent="0" fontAlgn="base">
                        <a:buFont typeface="+mj-lt"/>
                        <a:buNone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Определение перечня обязательных изменений и требований к новым инструментам.</a:t>
                      </a:r>
                    </a:p>
                    <a:p>
                      <a:pPr marL="0" indent="0" fontAlgn="base">
                        <a:buFont typeface="+mj-lt"/>
                        <a:buNone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Составление технического задания для разработки нового программного продукта или выбора готового решения.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Байзель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17-30 ноября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47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и установка информационной системы</a:t>
                      </a:r>
                      <a:endParaRPr lang="ru-RU" alt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fontAlgn="base">
                        <a:buFont typeface="+mj-lt"/>
                        <a:buNone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Подбор подходящей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электронной формы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формирования базы данных.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fontAlgn="base">
                        <a:buFont typeface="+mj-lt"/>
                        <a:buNone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шаблона сбора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данных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fontAlgn="base">
                        <a:buFont typeface="+mj-lt"/>
                        <a:buNone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Тестирование функциональности и устранение возникающих технических неполадок.</a:t>
                      </a: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Герасимова В.В.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ноября – 15 декабря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Модификация технологических процессов</a:t>
                      </a:r>
                      <a:endParaRPr lang="ru-RU" alt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fontAlgn="base">
                        <a:buFont typeface="+mj-lt"/>
                        <a:buNone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Изменение схемы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 сбора данных с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использованием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электронной формы.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fontAlgn="base">
                        <a:buFont typeface="+mj-lt"/>
                        <a:buNone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Внедрение автоматизированных механизмов регистрации документов и настройки их маршрутов движения.</a:t>
                      </a:r>
                    </a:p>
                    <a:p>
                      <a:pPr marL="0" indent="0" fontAlgn="base">
                        <a:buFont typeface="+mj-lt"/>
                        <a:buNone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Интеграция функционала согласований и контроля исполнения задач в новую систему.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Пинягина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Е.В.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ноября – 15 декабря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altLang="ru-RU" sz="11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сотрудников</a:t>
                      </a:r>
                      <a:endParaRPr lang="ru-RU" alt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indent="0" fontAlgn="base">
                        <a:buFont typeface="+mj-lt"/>
                        <a:buNone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Проведение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инструктажа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ознакомления сотрудников с новыми процедурами и инструментами.</a:t>
                      </a:r>
                    </a:p>
                    <a:p>
                      <a:pPr marL="0" indent="0" fontAlgn="base">
                        <a:buFont typeface="+mj-lt"/>
                        <a:buNone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Оказание консультационной помощи пользователям на этапе перехода на новые технологии.</a:t>
                      </a: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Герасимова В.В.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ноября – 15 декабря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426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1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altLang="ru-RU" sz="1100" b="1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Перенос данных и тестирование системы</a:t>
                      </a:r>
                      <a:endParaRPr lang="ru-RU" alt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fontAlgn="base">
                        <a:buFont typeface="+mj-lt"/>
                        <a:buNone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Единоразовое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перемещение старых документов в новое хранилище.</a:t>
                      </a:r>
                    </a:p>
                    <a:p>
                      <a:pPr marL="0" indent="0" fontAlgn="base">
                        <a:buFont typeface="+mj-lt"/>
                        <a:buNone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Проверка работоспособности обновленной системы и исправление выявленных недостатков.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Герасимова В.В.,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Байзель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ноября – 15 декабря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Мониторинг эффективности</a:t>
                      </a:r>
                      <a:endParaRPr lang="ru-RU" altLang="ru-RU" sz="11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fontAlgn="base">
                        <a:buFont typeface="+mj-lt"/>
                        <a:buNone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Настройка механизмов измерения показателей качества работы сотрудников и эффективности системы.</a:t>
                      </a:r>
                    </a:p>
                    <a:p>
                      <a:pPr marL="0" indent="0" fontAlgn="base">
                        <a:buFont typeface="+mj-lt"/>
                        <a:buNone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Регулярная оценка достигнутых результатов и коррекция курса при необходимости.</a:t>
                      </a: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Пинягина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Е.В.</a:t>
                      </a:r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декабря 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353354"/>
                  </a:ext>
                </a:extLst>
              </a:tr>
            </a:tbl>
          </a:graphicData>
        </a:graphic>
      </p:graphicFrame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494850" y="681599"/>
            <a:ext cx="631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83844" y="959978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</a:rPr>
              <a:t>Достигнутые результаты (было и стало) </a:t>
            </a: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61606" y="1484784"/>
            <a:ext cx="8229600" cy="461665"/>
          </a:xfr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17.11.2025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.12.2025</a:t>
            </a:r>
            <a:r>
              <a:rPr lang="en-US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8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891" y="1949873"/>
            <a:ext cx="391513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БЫЛО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Удовлетворенность педагогов процессом – 30%.</a:t>
            </a:r>
          </a:p>
          <a:p>
            <a:pPr>
              <a:lnSpc>
                <a:spcPct val="15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Время сбора данных – 3 рабочих дня.</a:t>
            </a:r>
          </a:p>
          <a:p>
            <a:pPr>
              <a:lnSpc>
                <a:spcPct val="15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Стандарт работы – нет.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6782" y="1911637"/>
            <a:ext cx="420766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СТАЛО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Удовлетворенность педагогов процессом – 45%.</a:t>
            </a:r>
          </a:p>
          <a:p>
            <a:pPr>
              <a:lnSpc>
                <a:spcPct val="15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Время сбора данных – 1 рабочий дня.</a:t>
            </a:r>
          </a:p>
          <a:p>
            <a:pPr>
              <a:lnSpc>
                <a:spcPct val="150000"/>
              </a:lnSpc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Стандарт работы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есть.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11560" y="4077072"/>
            <a:ext cx="77048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ВРЕМЕНИ ОБРАБОТКИ - 2 дня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УВЕЛИЧЕНИЕ ДОЛИ </a:t>
            </a:r>
            <a:r>
              <a:rPr lang="ru-RU" altLang="ru-RU" b="1" dirty="0" smtClean="0">
                <a:solidFill>
                  <a:srgbClr val="002060"/>
                </a:solidFill>
              </a:rPr>
              <a:t>ПЕДАГОГОВ УДОВЛЕТВОРЕННЫХ ПРОЦЕССОМ – </a:t>
            </a:r>
            <a:r>
              <a:rPr lang="ru-RU" altLang="ru-RU" b="1" dirty="0">
                <a:solidFill>
                  <a:srgbClr val="002060"/>
                </a:solidFill>
              </a:rPr>
              <a:t>15%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СТАНДАРТ РАБОТЫ - ДА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31647" y="3789042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6179" y="5067976"/>
            <a:ext cx="82082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СНИЖЕНИЕ ВРЕМЕННЫХ ПОТЕРЬ  ЗА СЧЕТ </a:t>
            </a:r>
          </a:p>
          <a:p>
            <a:r>
              <a:rPr lang="ru-RU" b="1" dirty="0"/>
              <a:t>1. Внедрение стандарта процесса</a:t>
            </a:r>
            <a:endParaRPr lang="ru-RU" dirty="0"/>
          </a:p>
          <a:p>
            <a:r>
              <a:rPr lang="ru-RU" b="1" dirty="0"/>
              <a:t>2. Внедрение электронной формы</a:t>
            </a:r>
            <a:r>
              <a:rPr lang="en-US" b="1" dirty="0"/>
              <a:t> </a:t>
            </a:r>
            <a:r>
              <a:rPr lang="ru-RU" b="1" dirty="0"/>
              <a:t>в работу ОО</a:t>
            </a:r>
            <a:endParaRPr lang="ru-RU" dirty="0"/>
          </a:p>
        </p:txBody>
      </p:sp>
      <p:pic>
        <p:nvPicPr>
          <p:cNvPr id="16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98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9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реализации проекта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831998" y="1547827"/>
            <a:ext cx="7624018" cy="33547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Пакет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нормативной документации (Приказ, Стандарт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электронной формы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целевых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показателей.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Сопровождающие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процессы: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анкеты электронной формы,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конкретика оптимизации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313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7204</TotalTime>
  <Words>1168</Words>
  <Application>Microsoft Office PowerPoint</Application>
  <PresentationFormat>Экран (4:3)</PresentationFormat>
  <Paragraphs>233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Times New Roman</vt:lpstr>
      <vt:lpstr>Тема Office</vt:lpstr>
      <vt:lpstr>think-cell Slide</vt:lpstr>
      <vt:lpstr>Челябинская область</vt:lpstr>
      <vt:lpstr>Презентация PowerPoint</vt:lpstr>
      <vt:lpstr>Презентация PowerPoint</vt:lpstr>
      <vt:lpstr>Презентация PowerPoint</vt:lpstr>
      <vt:lpstr>Челябинская область</vt:lpstr>
      <vt:lpstr>Презентация PowerPoint</vt:lpstr>
      <vt:lpstr>Презентация PowerPoint</vt:lpstr>
      <vt:lpstr>Достигнутые результаты (было и стало) </vt:lpstr>
      <vt:lpstr>Челябинская область</vt:lpstr>
      <vt:lpstr>Челябинская область</vt:lpstr>
      <vt:lpstr>Презентация PowerPoint</vt:lpstr>
      <vt:lpstr>Стандарт сбора информации об участии в конкурсах и соревнованиях обучающихся образовательных организаций   МАОУ «Лицей №77 г. Челябинска»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Валентина В. Герасимова</cp:lastModifiedBy>
  <cp:revision>171</cp:revision>
  <cp:lastPrinted>2019-04-25T09:14:46Z</cp:lastPrinted>
  <dcterms:created xsi:type="dcterms:W3CDTF">2018-08-20T14:01:12Z</dcterms:created>
  <dcterms:modified xsi:type="dcterms:W3CDTF">2025-12-15T08:38:12Z</dcterms:modified>
</cp:coreProperties>
</file>