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</p:sldMasterIdLst>
  <p:notesMasterIdLst>
    <p:notesMasterId r:id="rId15"/>
  </p:notesMasterIdLst>
  <p:handoutMasterIdLst>
    <p:handoutMasterId r:id="rId16"/>
  </p:handoutMasterIdLst>
  <p:sldIdLst>
    <p:sldId id="266" r:id="rId4"/>
    <p:sldId id="320" r:id="rId5"/>
    <p:sldId id="311" r:id="rId6"/>
    <p:sldId id="313" r:id="rId7"/>
    <p:sldId id="312" r:id="rId8"/>
    <p:sldId id="314" r:id="rId9"/>
    <p:sldId id="315" r:id="rId10"/>
    <p:sldId id="316" r:id="rId11"/>
    <p:sldId id="317" r:id="rId12"/>
    <p:sldId id="318" r:id="rId13"/>
    <p:sldId id="31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796"/>
    <a:srgbClr val="0E3CB0"/>
    <a:srgbClr val="F2FDFF"/>
    <a:srgbClr val="E20000"/>
    <a:srgbClr val="E31E24"/>
    <a:srgbClr val="369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C82C6-ACD4-4F08-9098-65073CDF19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F95E5-8FAE-4F0C-A545-D7A40650E1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295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690FF-66FE-4A0F-8066-B1051120003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85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9BE6-FB1B-415B-8320-33F88ABB58FD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D676F-06D2-448B-BD25-CA07828A6679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90B9-C63D-470C-9F57-2E578E088AD5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1F41-C77C-49F1-95BE-017CB235600B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971905-E76E-44D9-B1DE-D6CF82DA07E0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56C37F-00AD-4FAB-901F-68C25D3D3E7C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5C05-2135-465C-891B-C9CEFEEB0C1F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72E70F-212F-4913-BDA4-D11748B5D61B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7D4FD1-490E-4DC8-BAC3-334E3F22782A}" type="datetime1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E19BEE-C132-49C2-99EC-F5A473FD18AD}" type="datetime1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87EFAA-1562-442B-8F43-A487EE53B1B5}" type="datetime1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A565-8047-4FB0-A203-45368E6DE9CC}" type="datetime1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E53034-DE6E-4ECC-AB18-94461293C10B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1DC71-87E2-40FA-A64A-5447DCBDAA4A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453A8F-BBFD-4F32-960C-3F1C155789E9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A68A2C-D5D5-45CC-82C4-0330D39F0A66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F55AB2-F68E-4753-B554-727EBF0E3114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C1C3F-923A-4368-A343-F05F1DEFAC9E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08E3D6-3EF9-44CE-912A-91D138BAB2FB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F6F065-712A-49FA-A2CB-A3F280FCEC9C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FEF4C6-C7AA-46A2-AD59-7486EE5D1AD6}" type="datetime1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E6D196-B284-4603-A93C-2594DDC95230}" type="datetime1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B775-5B78-4894-B499-96534A6A714E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842F8F-715E-48AA-A32A-D1718303C6E9}" type="datetime1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C69AD-5A93-40EF-8E58-5B26B1340520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F0084F-9AB4-41F5-9D3A-22BCB9F3BDFF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64A5-AD3E-4E0B-825C-FF1F31D91C76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9B8FDB-34C4-4543-B575-91FEA30B61E0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9568-B027-4A72-B7A4-117B0EE764DB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8557E-138E-402E-A08D-287055E0667E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5F811-6934-42C9-AC1A-795CDFEB25A5}" type="datetime1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FCFE-EC9A-42CF-8CD3-F34A03A75005}" type="datetime1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1C98-5135-470A-86C8-90CBDD4C6C7A}" type="datetime1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F979-1040-4E68-83E4-A426FE4763DF}" type="datetime1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92E34-5836-49A6-829A-197E4BBC221D}" type="datetime1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образования»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учреждение дополнительного 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образования»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>
                <a:latin typeface="+mn-lt"/>
              </a:rPr>
              <a:t>8 (351) 217 30 89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454091,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454048, г. Челябинск, ул. Худякова, д. 20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СОЦИАЛЬНЫХ 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сайт ГБУ ДПО ЧИРО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>
                  <a:latin typeface="+mn-lt"/>
                </a:rPr>
                <a:t>Телеграм</a:t>
              </a:r>
              <a:r>
                <a:rPr lang="ru-RU" sz="1200" b="1" dirty="0">
                  <a:latin typeface="+mn-lt"/>
                </a:rPr>
                <a:t>-канал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</a:t>
              </a:r>
              <a:r>
                <a:rPr lang="ru-RU" sz="1200" b="1" baseline="0" dirty="0">
                  <a:latin typeface="+mn-lt"/>
                </a:rPr>
                <a:t> в </a:t>
              </a:r>
              <a:r>
                <a:rPr lang="ru-RU" sz="1200" b="1" baseline="0" dirty="0" err="1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+mn-lt"/>
                </a:rPr>
                <a:t>Сообщество в Одноклассниках</a:t>
              </a: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9697" y="1966860"/>
            <a:ext cx="6419849" cy="2387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инженерного мышления обучающихся в условиях организации Центра компетенций в сфере беспилотных авиационных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345779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A1F586-BC53-4DFA-82F2-9759F2CD7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29" y="647114"/>
            <a:ext cx="9989364" cy="488148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имеющие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статус региональной инновационной площадки по направлению «Инновационные дополнительные образовательные программы в сфере беспилотных авиационных систем (БПЛА)»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Высшие учебные заведения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ФГАУ ВО «Южно-Уральский государственный университет (национальный исследовательский университет)» (аэрокосмическое направление)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автономное учреждение дополнительного образования «Дом детского творчества «Юность» им. В.П. Макеева»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учреждение дополнительного образования «Дом юношеского технического творчества»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учреждение дополнительного образования «Станция юных техников» (Копейск)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Промышленные предприятия региона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58E278D-12CB-4885-88B4-9DD7D9E84466}"/>
              </a:ext>
            </a:extLst>
          </p:cNvPr>
          <p:cNvSpPr/>
          <p:nvPr/>
        </p:nvSpPr>
        <p:spPr>
          <a:xfrm>
            <a:off x="4256800" y="107239"/>
            <a:ext cx="3764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Сетевое взаимодействие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1DE701-C695-41F9-8ABC-A6824132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788" y="5668368"/>
            <a:ext cx="1772090" cy="5869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FE9B81-2123-418A-8ECC-AE9CB94EE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516" y="5889625"/>
            <a:ext cx="2628900" cy="466725"/>
          </a:xfrm>
          <a:prstGeom prst="rect">
            <a:avLst/>
          </a:prstGeom>
        </p:spPr>
      </p:pic>
      <p:pic>
        <p:nvPicPr>
          <p:cNvPr id="3074" name="Picture 2" descr="Южно-Уральский государственный университет (национальный исследовательский университет)">
            <a:extLst>
              <a:ext uri="{FF2B5EF4-FFF2-40B4-BE49-F238E27FC236}">
                <a16:creationId xmlns:a16="http://schemas.microsoft.com/office/drawing/2014/main" id="{7C085953-70DD-49B6-8AA6-AF166F094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749" y="5889322"/>
            <a:ext cx="4878102" cy="61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DB37B-E0CB-4A58-85DC-C175519C6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22" y="5430849"/>
            <a:ext cx="1617785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85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9697" y="1966860"/>
            <a:ext cx="6419849" cy="2387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инженерного мышления обучающихся в условиях организации Центра компетенций в сфере беспилотных авиационных систем</a:t>
            </a:r>
          </a:p>
        </p:txBody>
      </p:sp>
    </p:spTree>
    <p:extLst>
      <p:ext uri="{BB962C8B-B14F-4D97-AF65-F5344CB8AC3E}">
        <p14:creationId xmlns:p14="http://schemas.microsoft.com/office/powerpoint/2010/main" val="193999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5CEF4B-6497-43C4-931A-DC9E388B40C9}"/>
              </a:ext>
            </a:extLst>
          </p:cNvPr>
          <p:cNvSpPr/>
          <p:nvPr/>
        </p:nvSpPr>
        <p:spPr>
          <a:xfrm>
            <a:off x="0" y="948690"/>
            <a:ext cx="44905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Правительства РФ от 21.06.2023 N 1630-р «Об утверждении Стратегии развития беспилотной авиации Российской Федерации на период до 2030 года и на перспективу до 2035 года и плана мероприятий по ее реализации»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«Беспилотные авиационные системы» (01.01.2024 - 31.12.2030)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программа развития БАС в Челябинской области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Челябинской области от 20.12.2023  №1240-рп «Дорожная карта оснащения школ БАС»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31C47F-FE71-4236-9E80-84CEE5043A13}"/>
              </a:ext>
            </a:extLst>
          </p:cNvPr>
          <p:cNvSpPr/>
          <p:nvPr/>
        </p:nvSpPr>
        <p:spPr>
          <a:xfrm>
            <a:off x="85652" y="136525"/>
            <a:ext cx="10796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2647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беспилотных авиационных систем в Челябинской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51D1EB-B7D3-44A5-BDB4-C14B9539F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95" y="959696"/>
            <a:ext cx="7386953" cy="443217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52D016-34D1-4CF5-B97B-35EA0D350969}"/>
              </a:ext>
            </a:extLst>
          </p:cNvPr>
          <p:cNvSpPr/>
          <p:nvPr/>
        </p:nvSpPr>
        <p:spPr>
          <a:xfrm>
            <a:off x="234460" y="5657671"/>
            <a:ext cx="11871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Участники реализации федерального проекта «Кадры для беспилотных авиационных систем», входящего в состав национального проекта «Беспилотные авиационные системы»: </a:t>
            </a:r>
            <a:r>
              <a:rPr lang="ru-RU" b="1" dirty="0">
                <a:solidFill>
                  <a:srgbClr val="C00000"/>
                </a:solidFill>
              </a:rPr>
              <a:t>на базе образовательных организаций 18, на базе СПО 1</a:t>
            </a:r>
          </a:p>
        </p:txBody>
      </p:sp>
    </p:spTree>
    <p:extLst>
      <p:ext uri="{BB962C8B-B14F-4D97-AF65-F5344CB8AC3E}">
        <p14:creationId xmlns:p14="http://schemas.microsoft.com/office/powerpoint/2010/main" val="70469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C51EDF-D162-4F5A-B56F-FFEE71967122}"/>
              </a:ext>
            </a:extLst>
          </p:cNvPr>
          <p:cNvSpPr/>
          <p:nvPr/>
        </p:nvSpPr>
        <p:spPr>
          <a:xfrm>
            <a:off x="234461" y="223133"/>
            <a:ext cx="106961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Инженерное мышление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особый вид мышления, формирующийся и проявляющийся при решении инженерных задач, позволяющий быстро, точно и оригинально решать как ординарные, так и неординарные задачи в определенной предметной области, направленные на удовлетворение технических потребностей в знаниях, способах, приемах, с целью создания технических средств и организации технологий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Д. А. Мустафина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C8B40A-87BF-4F14-987E-7FF671E9DE7B}"/>
              </a:ext>
            </a:extLst>
          </p:cNvPr>
          <p:cNvSpPr/>
          <p:nvPr/>
        </p:nvSpPr>
        <p:spPr>
          <a:xfrm>
            <a:off x="520505" y="3582304"/>
            <a:ext cx="66540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Особенность Центра компетенций в сфере беспилотных авиационных систем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сочетание возможностей образовательных программ общего и дополнительного образования детей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усиление ресурсов образовательной организации за счет привлечения ресурсов социальных партнёров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удовлетворение запросов и потребностей участников образовательного процесса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решение образовательных проблем, связанных с современными вызовами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D6406B-E532-49D1-9305-AEE8711105F7}"/>
              </a:ext>
            </a:extLst>
          </p:cNvPr>
          <p:cNvSpPr/>
          <p:nvPr/>
        </p:nvSpPr>
        <p:spPr>
          <a:xfrm>
            <a:off x="2028092" y="2122146"/>
            <a:ext cx="8135815" cy="369332"/>
          </a:xfrm>
          <a:prstGeom prst="rect">
            <a:avLst/>
          </a:prstGeom>
          <a:solidFill>
            <a:srgbClr val="264796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компетенций в сфере беспилотных авиационных систем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6A0825-68E6-455C-ABB1-F6C9EDDD35FA}"/>
              </a:ext>
            </a:extLst>
          </p:cNvPr>
          <p:cNvSpPr/>
          <p:nvPr/>
        </p:nvSpPr>
        <p:spPr>
          <a:xfrm>
            <a:off x="450167" y="2686303"/>
            <a:ext cx="11380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Основная идея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трансформация образовательной среды лицея на основе использования механизмов интеграции общего и дополнительного образования в аспекте подготовки обучающихся 7-11 классов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0D8720-28FF-491C-AA38-1C267854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135" y="3637149"/>
            <a:ext cx="4290133" cy="28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1AC8D-54B4-4824-B22E-E8896B0C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92" y="44466"/>
            <a:ext cx="10371667" cy="6730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инженерного мышления обучающихся в условиях организации Центра компетенций в сфере БАС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576BF63-B566-41D7-B398-88498B41A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102399"/>
              </p:ext>
            </p:extLst>
          </p:nvPr>
        </p:nvGraphicFramePr>
        <p:xfrm>
          <a:off x="216933" y="964277"/>
          <a:ext cx="11758133" cy="5609274"/>
        </p:xfrm>
        <a:graphic>
          <a:graphicData uri="http://schemas.openxmlformats.org/drawingml/2006/table">
            <a:tbl>
              <a:tblPr firstRow="1" firstCol="1" bandRow="1"/>
              <a:tblGrid>
                <a:gridCol w="734887">
                  <a:extLst>
                    <a:ext uri="{9D8B030D-6E8A-4147-A177-3AD203B41FA5}">
                      <a16:colId xmlns:a16="http://schemas.microsoft.com/office/drawing/2014/main" val="1864664568"/>
                    </a:ext>
                  </a:extLst>
                </a:gridCol>
                <a:gridCol w="3438141">
                  <a:extLst>
                    <a:ext uri="{9D8B030D-6E8A-4147-A177-3AD203B41FA5}">
                      <a16:colId xmlns:a16="http://schemas.microsoft.com/office/drawing/2014/main" val="4042331249"/>
                    </a:ext>
                  </a:extLst>
                </a:gridCol>
                <a:gridCol w="3783450">
                  <a:extLst>
                    <a:ext uri="{9D8B030D-6E8A-4147-A177-3AD203B41FA5}">
                      <a16:colId xmlns:a16="http://schemas.microsoft.com/office/drawing/2014/main" val="2078115106"/>
                    </a:ext>
                  </a:extLst>
                </a:gridCol>
                <a:gridCol w="3801655">
                  <a:extLst>
                    <a:ext uri="{9D8B030D-6E8A-4147-A177-3AD203B41FA5}">
                      <a16:colId xmlns:a16="http://schemas.microsoft.com/office/drawing/2014/main" val="1489575036"/>
                    </a:ext>
                  </a:extLst>
                </a:gridCol>
              </a:tblGrid>
              <a:tr h="1206899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Целевой компонент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Цель проекта: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создание Центра компетенций в сфере беспилотных авиационных систем как средства формирования инженерного мышления обучающихся на основе интеграции основного и дополнительного образования с учетом возможностей сетевого </a:t>
                      </a:r>
                      <a:r>
                        <a:rPr lang="ru-RU" sz="16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межорганизационного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взаимодействия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Задачи проекта: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33350" algn="l"/>
                        </a:tabLs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Создать условия для функционирования Центра компетенций в сфере беспилотных авиационных систем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33350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Разработать и реализовать комплекс дополнительных общеразвивающих программ, курсов внеурочной деятельности, образовательных событий в сфере беспилотных авиационных систем, отражающих идею интеграции общего и дополнительного образования.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45415" algn="l"/>
                        </a:tabLs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Организовать сетевое взаимодействие с организациями партнерами.</a:t>
                      </a: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4801295"/>
                  </a:ext>
                </a:extLst>
              </a:tr>
              <a:tr h="3005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Системно-деятельностный подход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Конвергентный подход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Личностно-ориентированный подход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587136"/>
                  </a:ext>
                </a:extLst>
              </a:tr>
              <a:tr h="211933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Организационно-содержательный компонент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R="71755" indent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ИНТЕГРАЦИЯ ОСНОВНОГО И ДОПОЛНИТЕЛЬНОГО ОБРАЗОВАНИЯ</a:t>
                      </a: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4582194"/>
                  </a:ext>
                </a:extLst>
              </a:tr>
              <a:tr h="51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этап 2024-2025гг. Ознакомительный модуль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этап 2025-2026гг.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Базовый модуль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этап 2026-2027гг. Специализированный модуль (индивидуальный, событийный)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340792"/>
                  </a:ext>
                </a:extLst>
              </a:tr>
              <a:tr h="1582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Дополнительное образование, курсы внеурочной деятельности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(возраст 13-15 лет)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Дополнительная  общеразвивающая программа/программа курса внеурочной деятельности «Беспилотные летательные аппараты»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Инженерный класс </a:t>
                      </a:r>
                      <a:r>
                        <a:rPr lang="ru-RU" sz="14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(8, 10 класс)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-Углубленное изучение математики, физики, информатики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-Введение в рабочую программу по труду (технологии) вариативного модуля БАС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-Комплекс практико-ориентированных материалов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Сетевое взаимодействие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-Предприятия региона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-Высшие учебные заведения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-Центры дополнительного образования детей по направлению БАС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90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12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2E62B-FCF5-4361-8193-151AFC63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99" y="308530"/>
            <a:ext cx="10371667" cy="1325563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Содержательный компонент Модели формирования инженерного мышления обучающихся в условиях организации Центра компетенций в сфере беспилотных авиационных систем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412379-B8D9-4DB2-8090-4D932A7A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441-FB38-4E1A-A3E8-9BAFAC3749C3}" type="slidenum">
              <a:rPr lang="ru-RU" smtClean="0"/>
              <a:t>5</a:t>
            </a:fld>
            <a:endParaRPr 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94438A3-770F-4AD2-98F1-84E973C5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5990066-5470-4C3C-A6F3-8E6042AA8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021114"/>
              </p:ext>
            </p:extLst>
          </p:nvPr>
        </p:nvGraphicFramePr>
        <p:xfrm>
          <a:off x="251789" y="2222692"/>
          <a:ext cx="11688421" cy="3657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Точечный рисунок" r:id="rId3" imgW="8952381" imgH="2991268" progId="Paint.Picture">
                  <p:embed/>
                </p:oleObj>
              </mc:Choice>
              <mc:Fallback>
                <p:oleObj name="Точечный рисунок" r:id="rId3" imgW="8952381" imgH="299126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89" y="2222692"/>
                        <a:ext cx="11688421" cy="3657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28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1AC8D-54B4-4824-B22E-E8896B0C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92" y="44466"/>
            <a:ext cx="10371667" cy="6730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инженерного мышления обучающихся в условиях организации Центра компетенций в сфере БАС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576BF63-B566-41D7-B398-88498B41A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752072"/>
              </p:ext>
            </p:extLst>
          </p:nvPr>
        </p:nvGraphicFramePr>
        <p:xfrm>
          <a:off x="201637" y="893036"/>
          <a:ext cx="11788726" cy="3913824"/>
        </p:xfrm>
        <a:graphic>
          <a:graphicData uri="http://schemas.openxmlformats.org/drawingml/2006/table">
            <a:tbl>
              <a:tblPr firstRow="1" firstCol="1" bandRow="1"/>
              <a:tblGrid>
                <a:gridCol w="727630">
                  <a:extLst>
                    <a:ext uri="{9D8B030D-6E8A-4147-A177-3AD203B41FA5}">
                      <a16:colId xmlns:a16="http://schemas.microsoft.com/office/drawing/2014/main" val="1864664568"/>
                    </a:ext>
                  </a:extLst>
                </a:gridCol>
                <a:gridCol w="3404189">
                  <a:extLst>
                    <a:ext uri="{9D8B030D-6E8A-4147-A177-3AD203B41FA5}">
                      <a16:colId xmlns:a16="http://schemas.microsoft.com/office/drawing/2014/main" val="4042331249"/>
                    </a:ext>
                  </a:extLst>
                </a:gridCol>
                <a:gridCol w="7656907">
                  <a:extLst>
                    <a:ext uri="{9D8B030D-6E8A-4147-A177-3AD203B41FA5}">
                      <a16:colId xmlns:a16="http://schemas.microsoft.com/office/drawing/2014/main" val="207811510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Методический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этап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Практико-ориентированные задания, кейсы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Тематические родительские собрания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Экскурсии на производственные площадки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Мероприятия, посвященные профессиональным отраслевым праздникам,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профориентационное тестировании на выявление профессиональных интересов и способностей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и 3 этапы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Информационные технологии (применение технологий виртуальной реальности)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Проектные технологии (учебно-исследовательская и проектная деятельность)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Научно-практические конференции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Экскурсии, интервью, мастер-классы БАС, интеллектуальные конкурсы БАС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Интерактивы / флешмобы / квесты /культурно-массовые мероприятия / фестивали и прочие мероприятия, направленные на популяризацию БАС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25569"/>
                  </a:ext>
                </a:extLst>
              </a:tr>
              <a:tr h="25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Коллективные формы обучения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038972"/>
                  </a:ext>
                </a:extLst>
              </a:tr>
              <a:tr h="25427"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Результативный компонент: </a:t>
                      </a: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формирование инженерного мышления обучающихся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21" marR="69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128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80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D32F3-944C-4FBB-B1B2-D8F20E57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25" y="337625"/>
            <a:ext cx="10371667" cy="4901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Результативный компонент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64DF9B-C68E-4115-8BD3-E6BADC8BE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50" y="827813"/>
            <a:ext cx="11677488" cy="144158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1. Повышение уровня сформированности у обучающихся инженерного мышления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2. Обеспечение удовлетворенности родителей (законных представителей) обучающихся через организацию и создание образовательных отношений, позволяющих достичь успешную социализацию детей.</a:t>
            </a:r>
          </a:p>
          <a:p>
            <a:endParaRPr lang="ru-RU" sz="1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AF7DF9-846F-4258-9B59-AE67B8AD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0F441-FB38-4E1A-A3E8-9BAFAC3749C3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6FBDF0-6C24-4500-946D-0EFC699B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787" y="2446338"/>
            <a:ext cx="3700291" cy="419217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66B468-18EE-4065-A75E-B3F2AC1B9474}"/>
              </a:ext>
            </a:extLst>
          </p:cNvPr>
          <p:cNvSpPr/>
          <p:nvPr/>
        </p:nvSpPr>
        <p:spPr>
          <a:xfrm>
            <a:off x="280050" y="2267960"/>
            <a:ext cx="78370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Повысить уровень профессиональных компетенций педагогов образовательной организации через овладение новыми педагогическими технологиями, в частности обучение по программе профессиональной переподготовки «Практическая подготовка педагогических работников в сфере разработки, производства и эксплуатации беспилотных летательных систем», участие в семинарах и вебинарах по вопросам реализации проекта.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Трансформировать образовательное пространство через совершенствование управленческой и инновационной деятельности.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Консолидировать педагогические кадры образовательных организаций, а также представителей науки, бизнеса, промышленности города и региона через участие в инновационной и творческой деятельности для решения современных вызовов.</a:t>
            </a:r>
          </a:p>
        </p:txBody>
      </p:sp>
    </p:spTree>
    <p:extLst>
      <p:ext uri="{BB962C8B-B14F-4D97-AF65-F5344CB8AC3E}">
        <p14:creationId xmlns:p14="http://schemas.microsoft.com/office/powerpoint/2010/main" val="417363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F3EC0-3173-4A17-95F2-88CC2367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6" y="136525"/>
            <a:ext cx="10371667" cy="5042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реализации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4BB73D-D443-4543-B7B0-A9571CBCF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56" y="889584"/>
            <a:ext cx="11466473" cy="4476068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нормативно-правовых механизмов реализации модели.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внесение изменений в положение об основах реализации дополнительных общеразвивающих программ и рабочих программ основного и среднего общего образования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сетевой форме реализации дополнительных общеразвивающих программ </a:t>
            </a:r>
          </a:p>
          <a:p>
            <a:pPr marL="0" indent="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Подготовка кадров (формальное, неформальное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информальное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повышение квалификации)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C3D949-1AFA-495A-B391-F79387ED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6" y="3535009"/>
            <a:ext cx="5352637" cy="3003903"/>
          </a:xfrm>
          <a:prstGeom prst="rect">
            <a:avLst/>
          </a:prstGeom>
        </p:spPr>
      </p:pic>
      <p:pic>
        <p:nvPicPr>
          <p:cNvPr id="5122" name="Picture 2" descr="https://lyceum77.ru/bas/wp-content/uploads/2024/05/IMG_20240528_180540_950-1024x576.jpg">
            <a:extLst>
              <a:ext uri="{FF2B5EF4-FFF2-40B4-BE49-F238E27FC236}">
                <a16:creationId xmlns:a16="http://schemas.microsoft.com/office/drawing/2014/main" id="{054B1F11-D7FB-45F0-A150-E88BF46BD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66" y="3535008"/>
            <a:ext cx="5340272" cy="30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5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3EC76-DA3F-413F-9383-11EFFAD8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86" y="39223"/>
            <a:ext cx="10371667" cy="8700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E3C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Материально-техническое обеспечение Центра компетенций в сфере беспилотных летательных аппаратов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C5BD759-FD01-4A8F-B99F-F1839C6EBA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631831"/>
              </p:ext>
            </p:extLst>
          </p:nvPr>
        </p:nvGraphicFramePr>
        <p:xfrm>
          <a:off x="462930" y="1382100"/>
          <a:ext cx="6514645" cy="4565904"/>
        </p:xfrm>
        <a:graphic>
          <a:graphicData uri="http://schemas.openxmlformats.org/drawingml/2006/table">
            <a:tbl>
              <a:tblPr firstRow="1" firstCol="1" bandRow="1"/>
              <a:tblGrid>
                <a:gridCol w="727300">
                  <a:extLst>
                    <a:ext uri="{9D8B030D-6E8A-4147-A177-3AD203B41FA5}">
                      <a16:colId xmlns:a16="http://schemas.microsoft.com/office/drawing/2014/main" val="342132396"/>
                    </a:ext>
                  </a:extLst>
                </a:gridCol>
                <a:gridCol w="4971419">
                  <a:extLst>
                    <a:ext uri="{9D8B030D-6E8A-4147-A177-3AD203B41FA5}">
                      <a16:colId xmlns:a16="http://schemas.microsoft.com/office/drawing/2014/main" val="1175891955"/>
                    </a:ext>
                  </a:extLst>
                </a:gridCol>
                <a:gridCol w="815926">
                  <a:extLst>
                    <a:ext uri="{9D8B030D-6E8A-4147-A177-3AD203B41FA5}">
                      <a16:colId xmlns:a16="http://schemas.microsoft.com/office/drawing/2014/main" val="1663042134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Наименование, место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34855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Дрон квадрокоптер FPV Cetus X KIT FRSKY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642463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ИНТЕРАКТИВНАЯ ПАНЕЛЬ </a:t>
                      </a:r>
                      <a:b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EXELL EXID-751AM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47954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ПК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Системный блок в сборе (i3-12100; PSU PF500: SSD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Crucial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500gb NVME; 2x8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Crucial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DDR4 3200mhz; H610M,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 AOC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Line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24B2XH 23.8", черный,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Клавиатура+мышь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проводная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Logitech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Desktop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MK120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White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70807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9D7294-E12B-4DC8-88CC-E5B72E73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588" y="1151165"/>
            <a:ext cx="4413482" cy="24816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82ECAE-3443-401A-9D43-D53B343F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88" y="3874720"/>
            <a:ext cx="4413482" cy="24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8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2464</TotalTime>
  <Words>929</Words>
  <Application>Microsoft Office PowerPoint</Application>
  <PresentationFormat>Широкоэкранный</PresentationFormat>
  <Paragraphs>105</Paragraphs>
  <Slides>11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Constantia</vt:lpstr>
      <vt:lpstr>Jost</vt:lpstr>
      <vt:lpstr>Times New Roman</vt:lpstr>
      <vt:lpstr>Wingdings</vt:lpstr>
      <vt:lpstr>Тема Office</vt:lpstr>
      <vt:lpstr>Специальное оформление</vt:lpstr>
      <vt:lpstr>1_Специальное оформление</vt:lpstr>
      <vt:lpstr>Точечный рисунок</vt:lpstr>
      <vt:lpstr>Модель формирования инженерного мышления обучающихся в условиях организации Центра компетенций в сфере беспилотных авиационных систем</vt:lpstr>
      <vt:lpstr>Презентация PowerPoint</vt:lpstr>
      <vt:lpstr>Презентация PowerPoint</vt:lpstr>
      <vt:lpstr>Модель формирования инженерного мышления обучающихся в условиях организации Центра компетенций в сфере БАС</vt:lpstr>
      <vt:lpstr>Содержательный компонент Модели формирования инженерного мышления обучающихся в условиях организации Центра компетенций в сфере беспилотных авиационных систем</vt:lpstr>
      <vt:lpstr>Модель формирования инженерного мышления обучающихся в условиях организации Центра компетенций в сфере БАС</vt:lpstr>
      <vt:lpstr>Результативный компонент модели</vt:lpstr>
      <vt:lpstr>Условия реализации модели</vt:lpstr>
      <vt:lpstr>3. Материально-техническое обеспечение Центра компетенций в сфере беспилотных летательных аппаратов</vt:lpstr>
      <vt:lpstr>Презентация PowerPoint</vt:lpstr>
      <vt:lpstr>Модель формирования инженерного мышления обучающихся в условиях организации Центра компетенций в сфере беспилотных авиационных систем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Ольга Кутепова</cp:lastModifiedBy>
  <cp:revision>143</cp:revision>
  <dcterms:created xsi:type="dcterms:W3CDTF">2022-11-08T05:17:39Z</dcterms:created>
  <dcterms:modified xsi:type="dcterms:W3CDTF">2024-11-14T11:49:46Z</dcterms:modified>
</cp:coreProperties>
</file>