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64" r:id="rId3"/>
    <p:sldId id="265" r:id="rId4"/>
    <p:sldId id="293" r:id="rId5"/>
    <p:sldId id="266" r:id="rId6"/>
    <p:sldId id="267" r:id="rId7"/>
    <p:sldId id="257" r:id="rId8"/>
    <p:sldId id="258" r:id="rId9"/>
    <p:sldId id="259" r:id="rId10"/>
    <p:sldId id="260" r:id="rId11"/>
    <p:sldId id="261" r:id="rId12"/>
    <p:sldId id="262" r:id="rId13"/>
    <p:sldId id="274" r:id="rId14"/>
    <p:sldId id="268" r:id="rId15"/>
    <p:sldId id="276" r:id="rId16"/>
    <p:sldId id="277" r:id="rId17"/>
    <p:sldId id="271" r:id="rId18"/>
    <p:sldId id="278" r:id="rId19"/>
    <p:sldId id="272" r:id="rId20"/>
    <p:sldId id="273" r:id="rId21"/>
    <p:sldId id="279" r:id="rId22"/>
    <p:sldId id="287" r:id="rId23"/>
    <p:sldId id="281" r:id="rId24"/>
    <p:sldId id="288" r:id="rId25"/>
    <p:sldId id="289" r:id="rId26"/>
    <p:sldId id="290" r:id="rId27"/>
    <p:sldId id="285" r:id="rId28"/>
    <p:sldId id="286" r:id="rId29"/>
    <p:sldId id="291" r:id="rId30"/>
    <p:sldId id="292" r:id="rId31"/>
    <p:sldId id="295" r:id="rId32"/>
    <p:sldId id="297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99" autoAdjust="0"/>
    <p:restoredTop sz="94660"/>
  </p:normalViewPr>
  <p:slideViewPr>
    <p:cSldViewPr>
      <p:cViewPr varScale="1">
        <p:scale>
          <a:sx n="122" d="100"/>
          <a:sy n="122" d="100"/>
        </p:scale>
        <p:origin x="-131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60" y="685800"/>
            <a:ext cx="75438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4114800"/>
            <a:ext cx="6401991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7ECBE-4DAF-45F0-A969-5349CBABFFB1}" type="datetimeFigureOut">
              <a:rPr lang="ru-RU" smtClean="0"/>
              <a:pPr/>
              <a:t>04.04.2018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F2B44-4270-403F-A006-7592D5A339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7692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  <p:sldLayoutId id="2147483876" r:id="rId12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&#1059;&#1088;&#1072;&#1079;&#1072;&#1077;&#1074;&#1056;.7&#1072;.&#1058;&#1072;&#1075;&#1072;&#1085;&#1072;&#1081;%20(4).pptx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124744"/>
            <a:ext cx="7630616" cy="23042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Развитие экологической культуры обучающихся в процессе Регионального исследования качества образования (индивидуальный проект)</a:t>
            </a:r>
            <a:endParaRPr lang="ru-RU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75856" y="4077072"/>
            <a:ext cx="5256584" cy="1561728"/>
          </a:xfrm>
        </p:spPr>
        <p:txBody>
          <a:bodyPr>
            <a:normAutofit/>
          </a:bodyPr>
          <a:lstStyle/>
          <a:p>
            <a:r>
              <a:rPr lang="ru-RU" dirty="0" smtClean="0"/>
              <a:t>Беспалова Светлана Григорьевна, учитель географии высшей категории МАОУ «Лицей № 77 г. Челябинска»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1518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err="1"/>
              <a:t>Метапредметные</a:t>
            </a:r>
            <a:r>
              <a:rPr lang="ru-RU" sz="2800" b="1" dirty="0"/>
              <a:t> результаты </a:t>
            </a:r>
            <a:r>
              <a:rPr lang="ru-RU" sz="2800" i="1" dirty="0"/>
              <a:t>должны отражать</a:t>
            </a:r>
            <a:r>
              <a:rPr lang="ru-RU" sz="2800" dirty="0"/>
              <a:t>: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3205815"/>
          </a:xfrm>
        </p:spPr>
        <p:txBody>
          <a:bodyPr>
            <a:normAutofit/>
          </a:bodyPr>
          <a:lstStyle/>
          <a:p>
            <a:pPr lvl="0"/>
            <a:r>
              <a:rPr lang="ru-RU" sz="2400" dirty="0" smtClean="0"/>
              <a:t>формирование </a:t>
            </a:r>
            <a:r>
              <a:rPr lang="ru-RU" sz="2400" dirty="0"/>
              <a:t>и развитие экологического мышления, умение применять его в познавательной, коммуникативной, социальной практике и профессиональной ориентации.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33425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260649"/>
            <a:ext cx="7125113" cy="936104"/>
          </a:xfrm>
        </p:spPr>
        <p:txBody>
          <a:bodyPr>
            <a:normAutofit fontScale="90000"/>
          </a:bodyPr>
          <a:lstStyle/>
          <a:p>
            <a:r>
              <a:rPr lang="ru-RU" sz="2400" b="1" dirty="0"/>
              <a:t>Предметные результаты </a:t>
            </a:r>
            <a:r>
              <a:rPr lang="ru-RU" sz="2400" i="1" dirty="0"/>
              <a:t>должны </a:t>
            </a:r>
            <a:r>
              <a:rPr lang="ru-RU" sz="2400" i="1" dirty="0" smtClean="0"/>
              <a:t>обеспечивать в рамках предметной области…</a:t>
            </a:r>
            <a:r>
              <a:rPr lang="ru-RU" sz="2400" dirty="0" smtClean="0"/>
              <a:t>: 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280920" cy="5040559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sz="2200" dirty="0" smtClean="0"/>
              <a:t>формирование </a:t>
            </a:r>
            <a:r>
              <a:rPr lang="ru-RU" sz="2200" dirty="0"/>
              <a:t>основ экологической грамотности: способности оценивать последствия деятельности человека в природе, влияние факторов риска на здоровье человека; выбирать целевые и смысловые установки в своих действиях и поступках по отношению к живой природе, здоровью своему и окружающих, осознание необходимости действий по сохранению биоразнообразия и природных местообитаний видов растений и животных;</a:t>
            </a:r>
          </a:p>
          <a:p>
            <a:pPr lvl="0"/>
            <a:r>
              <a:rPr lang="ru-RU" sz="2200" dirty="0"/>
              <a:t>формирование представлений о значении биологических наук в решении проблем необходимости рационального природопользования защиты здоровья людей в условиях быстрого изменения экологического качества окружающей среды;</a:t>
            </a:r>
          </a:p>
          <a:p>
            <a:pPr lvl="0"/>
            <a:r>
              <a:rPr lang="ru-RU" sz="2200" dirty="0"/>
              <a:t>освоение приемов оказания первой помощи, рациональной организации труда и отдыха, выращивания и размножения культурных растений и домашних животных, ухода за ними.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9900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404664"/>
            <a:ext cx="7125113" cy="1195535"/>
          </a:xfrm>
        </p:spPr>
        <p:txBody>
          <a:bodyPr/>
          <a:lstStyle/>
          <a:p>
            <a:r>
              <a:rPr lang="ru-RU" b="1" dirty="0" smtClean="0"/>
              <a:t>Главные задачи: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28801"/>
            <a:ext cx="8496944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 smtClean="0"/>
              <a:t>экологического </a:t>
            </a:r>
            <a:r>
              <a:rPr lang="ru-RU" sz="2000" b="1" dirty="0"/>
              <a:t>образования</a:t>
            </a:r>
            <a:r>
              <a:rPr lang="ru-RU" sz="2000" dirty="0"/>
              <a:t> </a:t>
            </a:r>
            <a:r>
              <a:rPr lang="ru-RU" sz="2000" dirty="0" smtClean="0"/>
              <a:t>- вооружение </a:t>
            </a:r>
            <a:r>
              <a:rPr lang="ru-RU" sz="2000" dirty="0"/>
              <a:t>учащихся определенным объемом специальных знаний, умений и навыков, необходимых для жизни и труда</a:t>
            </a:r>
            <a:r>
              <a:rPr lang="ru-RU" sz="2000" dirty="0" smtClean="0"/>
              <a:t>.</a:t>
            </a:r>
          </a:p>
          <a:p>
            <a:r>
              <a:rPr lang="ru-RU" sz="2000" b="1" dirty="0" smtClean="0"/>
              <a:t>Экологическое </a:t>
            </a:r>
            <a:r>
              <a:rPr lang="ru-RU" sz="2000" b="1" dirty="0"/>
              <a:t>воспитание</a:t>
            </a:r>
            <a:r>
              <a:rPr lang="ru-RU" sz="2000" dirty="0"/>
              <a:t> представляет собой целенаправленное воздействие на духовное развитие учащихся на уроках и внеурочное время, на формирование у них ценностных установок, особой морали взаимоотношений с окружающей средой.</a:t>
            </a:r>
          </a:p>
          <a:p>
            <a:r>
              <a:rPr lang="ru-RU" sz="2000" b="1" dirty="0"/>
              <a:t>Экологическая культура личности</a:t>
            </a:r>
            <a:r>
              <a:rPr lang="ru-RU" sz="2000" dirty="0"/>
              <a:t> – это особое свойство личности, проявляющееся в его духовной жизни и поступках, как способ самореализации, основанный на потребности в сохранение окружающей среды.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6960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9402" y="260648"/>
            <a:ext cx="8665085" cy="115212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/>
              <a:t>Цель проведения РИКО ИП 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b="1" dirty="0"/>
              <a:t>в 7-х </a:t>
            </a:r>
            <a:r>
              <a:rPr lang="ru-RU" sz="2400" b="1" dirty="0" smtClean="0"/>
              <a:t>классах -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2101933"/>
            <a:ext cx="8208912" cy="4370120"/>
          </a:xfrm>
        </p:spPr>
        <p:txBody>
          <a:bodyPr>
            <a:noAutofit/>
          </a:bodyPr>
          <a:lstStyle/>
          <a:p>
            <a:r>
              <a:rPr lang="ru-RU" sz="2400" b="1" dirty="0"/>
              <a:t>диагностика уровня </a:t>
            </a:r>
            <a:r>
              <a:rPr lang="ru-RU" sz="2400" b="1" dirty="0" err="1"/>
              <a:t>сформированности</a:t>
            </a:r>
            <a:r>
              <a:rPr lang="ru-RU" sz="2400" b="1" dirty="0"/>
              <a:t> </a:t>
            </a:r>
            <a:r>
              <a:rPr lang="ru-RU" sz="2400" b="1" dirty="0" err="1"/>
              <a:t>метапредметных</a:t>
            </a:r>
            <a:r>
              <a:rPr lang="ru-RU" sz="2400" b="1" dirty="0"/>
              <a:t> результатов обучающихся при освоении основной образовательной программы в соответствии с ФГОС основного общего </a:t>
            </a:r>
            <a:r>
              <a:rPr lang="ru-RU" sz="2400" b="1" dirty="0" smtClean="0"/>
              <a:t>образования.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793863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type="subTitle" idx="4294967295"/>
          </p:nvPr>
        </p:nvSpPr>
        <p:spPr>
          <a:xfrm>
            <a:off x="899592" y="2924944"/>
            <a:ext cx="7776864" cy="2713856"/>
          </a:xfrm>
        </p:spPr>
        <p:txBody>
          <a:bodyPr/>
          <a:lstStyle/>
          <a:p>
            <a:pPr marL="0" indent="0">
              <a:buNone/>
            </a:pPr>
            <a:r>
              <a:rPr lang="ru-RU" sz="2800" b="1" dirty="0"/>
              <a:t>разработаны региональным центром оценки качества и информатизации </a:t>
            </a:r>
            <a:r>
              <a:rPr lang="ru-RU" sz="2800" b="1" dirty="0" smtClean="0"/>
              <a:t>образования</a:t>
            </a:r>
            <a:endParaRPr lang="ru-RU" sz="2800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827584" y="908720"/>
            <a:ext cx="7772772" cy="1512168"/>
          </a:xfrm>
        </p:spPr>
        <p:txBody>
          <a:bodyPr/>
          <a:lstStyle/>
          <a:p>
            <a:pPr algn="ctr"/>
            <a:r>
              <a:rPr lang="ru-RU" sz="2400" b="1" dirty="0"/>
              <a:t>Этапы подготовки и порядок проведения диагностики уровня достижения </a:t>
            </a:r>
            <a:r>
              <a:rPr lang="ru-RU" sz="2400" b="1" dirty="0" err="1"/>
              <a:t>метапредметных</a:t>
            </a:r>
            <a:r>
              <a:rPr lang="ru-RU" sz="2400" b="1" dirty="0"/>
              <a:t> планируемых результатов обучающихся 7-х классов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79008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3160" y="685800"/>
            <a:ext cx="5863889" cy="929244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Выделено 3 </a:t>
            </a:r>
            <a:r>
              <a:rPr lang="ru-RU" b="1" dirty="0" smtClean="0"/>
              <a:t>этапа: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1341912"/>
            <a:ext cx="8136904" cy="5284519"/>
          </a:xfrm>
        </p:spPr>
        <p:txBody>
          <a:bodyPr>
            <a:normAutofit fontScale="92500" lnSpcReduction="10000"/>
          </a:bodyPr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Подготовительный: 10.12.2017 г. </a:t>
            </a:r>
            <a:r>
              <a:rPr lang="ru-RU" sz="3600" b="1" dirty="0">
                <a:solidFill>
                  <a:schemeClr val="tx1"/>
                </a:solidFill>
              </a:rPr>
              <a:t>– </a:t>
            </a:r>
            <a:r>
              <a:rPr lang="ru-RU" sz="3600" b="1" dirty="0" smtClean="0">
                <a:solidFill>
                  <a:schemeClr val="tx1"/>
                </a:solidFill>
              </a:rPr>
              <a:t>10.01.18 г.</a:t>
            </a:r>
            <a:endParaRPr lang="ru-RU" sz="3600" b="1" dirty="0">
              <a:solidFill>
                <a:schemeClr val="tx1"/>
              </a:solidFill>
            </a:endParaRPr>
          </a:p>
          <a:p>
            <a:r>
              <a:rPr lang="ru-RU" sz="3600" b="1" dirty="0">
                <a:solidFill>
                  <a:schemeClr val="tx1"/>
                </a:solidFill>
              </a:rPr>
              <a:t> </a:t>
            </a:r>
          </a:p>
          <a:p>
            <a:r>
              <a:rPr lang="ru-RU" sz="3600" b="1" dirty="0">
                <a:solidFill>
                  <a:schemeClr val="tx1"/>
                </a:solidFill>
              </a:rPr>
              <a:t> Этап </a:t>
            </a:r>
            <a:r>
              <a:rPr lang="ru-RU" sz="3600" b="1" dirty="0" smtClean="0">
                <a:solidFill>
                  <a:schemeClr val="tx1"/>
                </a:solidFill>
              </a:rPr>
              <a:t>проведения: 10.01.18 г. </a:t>
            </a:r>
            <a:r>
              <a:rPr lang="ru-RU" sz="3600" b="1" dirty="0">
                <a:solidFill>
                  <a:schemeClr val="tx1"/>
                </a:solidFill>
              </a:rPr>
              <a:t>– </a:t>
            </a:r>
            <a:r>
              <a:rPr lang="ru-RU" sz="3600" b="1" dirty="0" smtClean="0">
                <a:solidFill>
                  <a:schemeClr val="tx1"/>
                </a:solidFill>
              </a:rPr>
              <a:t>30.03.2018 г.</a:t>
            </a:r>
            <a:endParaRPr lang="ru-RU" sz="3600" b="1" dirty="0">
              <a:solidFill>
                <a:schemeClr val="tx1"/>
              </a:solidFill>
            </a:endParaRPr>
          </a:p>
          <a:p>
            <a:r>
              <a:rPr lang="ru-RU" sz="3600" b="1" dirty="0">
                <a:solidFill>
                  <a:schemeClr val="tx1"/>
                </a:solidFill>
              </a:rPr>
              <a:t> </a:t>
            </a:r>
          </a:p>
          <a:p>
            <a:r>
              <a:rPr lang="ru-RU" sz="3600" b="1" dirty="0">
                <a:solidFill>
                  <a:schemeClr val="tx1"/>
                </a:solidFill>
              </a:rPr>
              <a:t>Этап обработки, анализа и интерпретации </a:t>
            </a:r>
            <a:r>
              <a:rPr lang="ru-RU" sz="3600" b="1" dirty="0" smtClean="0">
                <a:solidFill>
                  <a:schemeClr val="tx1"/>
                </a:solidFill>
              </a:rPr>
              <a:t>результатов: 30.03.18 г. – 01.05.18 г.</a:t>
            </a:r>
            <a:endParaRPr lang="ru-RU" sz="3600" b="1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3377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75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25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036" y="249383"/>
            <a:ext cx="8956964" cy="1698171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/>
              <a:t>РЕГЛАМЕНТ ПРОВЕДЕНИЯ РИКО ИП в 7-х классах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9540" y="1555668"/>
            <a:ext cx="7410203" cy="5023262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6317207"/>
              </p:ext>
            </p:extLst>
          </p:nvPr>
        </p:nvGraphicFramePr>
        <p:xfrm>
          <a:off x="323528" y="1448790"/>
          <a:ext cx="8627498" cy="51485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37921"/>
                <a:gridCol w="3489577"/>
              </a:tblGrid>
              <a:tr h="20578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с 10 по 19 января</a:t>
                      </a:r>
                      <a:endParaRPr lang="ru-RU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-  </a:t>
                      </a:r>
                      <a:r>
                        <a:rPr lang="ru-RU" sz="3600" dirty="0" smtClean="0">
                          <a:effectLst/>
                        </a:rPr>
                        <a:t>организационный этап </a:t>
                      </a:r>
                      <a:endParaRPr lang="ru-RU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15664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с 22 января по 27 марта</a:t>
                      </a:r>
                      <a:endParaRPr lang="ru-RU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-выполнение проекта</a:t>
                      </a:r>
                      <a:endParaRPr lang="ru-RU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15242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effectLst/>
                        </a:rPr>
                        <a:t>с 19 по 30 марта</a:t>
                      </a:r>
                      <a:endParaRPr lang="ru-RU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-защита проекта</a:t>
                      </a:r>
                      <a:endParaRPr lang="ru-RU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5182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260649"/>
            <a:ext cx="8424936" cy="1008112"/>
          </a:xfrm>
        </p:spPr>
        <p:txBody>
          <a:bodyPr/>
          <a:lstStyle/>
          <a:p>
            <a:r>
              <a:rPr lang="ru-RU" sz="2400" b="1" dirty="0"/>
              <a:t>Подготовительный этап проведения РИКО ИП </a:t>
            </a:r>
            <a:endParaRPr lang="ru-RU" sz="2400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323528" y="1809749"/>
            <a:ext cx="4157191" cy="4051301"/>
          </a:xfrm>
        </p:spPr>
        <p:txBody>
          <a:bodyPr>
            <a:noAutofit/>
          </a:bodyPr>
          <a:lstStyle/>
          <a:p>
            <a:r>
              <a:rPr lang="ru-RU" sz="2800" b="1" dirty="0"/>
              <a:t>2016 – 2017 учебный </a:t>
            </a:r>
            <a:r>
              <a:rPr lang="ru-RU" sz="2800" b="1" dirty="0" smtClean="0"/>
              <a:t>год. </a:t>
            </a:r>
            <a:endParaRPr lang="ru-RU" sz="2800" b="1" dirty="0"/>
          </a:p>
          <a:p>
            <a:r>
              <a:rPr lang="ru-RU" sz="2800" b="1" u="sng" dirty="0"/>
              <a:t>Цикл  методических занятий по  организации проектной деятельности</a:t>
            </a:r>
            <a:endParaRPr lang="ru-RU" sz="2800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663280" y="1196752"/>
            <a:ext cx="4157191" cy="4824536"/>
          </a:xfrm>
        </p:spPr>
        <p:txBody>
          <a:bodyPr>
            <a:normAutofit fontScale="92500" lnSpcReduction="20000"/>
          </a:bodyPr>
          <a:lstStyle/>
          <a:p>
            <a:pPr marL="285750" indent="-285750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Изучены: </a:t>
            </a: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подходы к организации проектной деятельности с различными возрастными группами школьников; </a:t>
            </a: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виды проектов, особенности работы с каждым из видов проектов; </a:t>
            </a: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требования к содержанию и оформлению работ.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599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b="1" dirty="0"/>
              <a:t>Подготовительный этап проведения РИКО ИП </a:t>
            </a:r>
            <a:r>
              <a:rPr lang="ru-RU" sz="2800" b="1" dirty="0" smtClean="0"/>
              <a:t> </a:t>
            </a:r>
            <a:endParaRPr lang="ru-RU" sz="2800" b="1" dirty="0"/>
          </a:p>
        </p:txBody>
      </p:sp>
      <p:sp>
        <p:nvSpPr>
          <p:cNvPr id="3" name="Текст 2"/>
          <p:cNvSpPr>
            <a:spLocks noGrp="1"/>
          </p:cNvSpPr>
          <p:nvPr>
            <p:ph sz="half" idx="1"/>
          </p:nvPr>
        </p:nvSpPr>
        <p:spPr>
          <a:xfrm>
            <a:off x="323529" y="1809749"/>
            <a:ext cx="3312368" cy="40513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u="sng" dirty="0" smtClean="0">
                <a:solidFill>
                  <a:schemeClr val="tx1"/>
                </a:solidFill>
              </a:rPr>
              <a:t>Цикл  </a:t>
            </a:r>
            <a:r>
              <a:rPr lang="ru-RU" sz="2800" b="1" u="sng" dirty="0">
                <a:solidFill>
                  <a:schemeClr val="tx1"/>
                </a:solidFill>
              </a:rPr>
              <a:t>методических занятий по  организации проектной деятельности</a:t>
            </a:r>
            <a:r>
              <a:rPr lang="ru-RU" sz="2800" dirty="0">
                <a:solidFill>
                  <a:schemeClr val="tx1"/>
                </a:solidFill>
              </a:rPr>
              <a:t>.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3995936" y="1556792"/>
            <a:ext cx="4968551" cy="4896544"/>
          </a:xfrm>
        </p:spPr>
        <p:txBody>
          <a:bodyPr/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Изучены: </a:t>
            </a: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подходы к организации проектной деятельности с различными возрастными группами школьников; </a:t>
            </a: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виды проектов, особенности работы с каждым из видов проектов; </a:t>
            </a: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требования к содержанию и оформлению работ.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1177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260649"/>
            <a:ext cx="8352927" cy="792088"/>
          </a:xfrm>
        </p:spPr>
        <p:txBody>
          <a:bodyPr/>
          <a:lstStyle/>
          <a:p>
            <a:pPr algn="ctr"/>
            <a:r>
              <a:rPr lang="ru-RU" sz="2800" b="1" dirty="0"/>
              <a:t>Подготовительный этап проведения РИКО ИП </a:t>
            </a:r>
            <a:endParaRPr lang="ru-RU" sz="2800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251521" y="1809749"/>
            <a:ext cx="3888432" cy="4051301"/>
          </a:xfrm>
        </p:spPr>
        <p:txBody>
          <a:bodyPr>
            <a:noAutofit/>
          </a:bodyPr>
          <a:lstStyle/>
          <a:p>
            <a:r>
              <a:rPr lang="ru-RU" sz="2400" b="1" dirty="0"/>
              <a:t>Октябрь – декабрь 2017 г.</a:t>
            </a:r>
          </a:p>
          <a:p>
            <a:r>
              <a:rPr lang="ru-RU" sz="2400" b="1" dirty="0"/>
              <a:t>Цикл обучающих занятий по проектной деятельности для учеников 7 классов.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283968" y="1340768"/>
            <a:ext cx="4536503" cy="4520283"/>
          </a:xfrm>
        </p:spPr>
        <p:txBody>
          <a:bodyPr/>
          <a:lstStyle/>
          <a:p>
            <a:pPr marL="285750" indent="-285750"/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Изучены: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структура проекта;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особенности каждого из  видов проекта;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требования к содержанию работы.</a:t>
            </a:r>
          </a:p>
          <a:p>
            <a:pPr marL="285750" indent="-285750"/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Проведены практические занятия по  отработке отдельных этапов выполнения работы.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761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836712"/>
            <a:ext cx="8712968" cy="763487"/>
          </a:xfrm>
        </p:spPr>
        <p:txBody>
          <a:bodyPr/>
          <a:lstStyle/>
          <a:p>
            <a:pPr algn="ctr"/>
            <a:r>
              <a:rPr lang="ru-RU" sz="2400" dirty="0" smtClean="0"/>
              <a:t>Термин </a:t>
            </a:r>
            <a:r>
              <a:rPr lang="ru-RU" sz="2400" dirty="0"/>
              <a:t>«экология» произошел от греческого </a:t>
            </a:r>
            <a:r>
              <a:rPr lang="en-US" sz="2400" dirty="0"/>
              <a:t>OIKOS</a:t>
            </a:r>
            <a:r>
              <a:rPr lang="ru-RU" sz="2400" dirty="0"/>
              <a:t>, в переводе «дом», «жилище», «местопребывание», и буквально означает «изучение собственного дома, жилища».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204864"/>
            <a:ext cx="8352928" cy="3653934"/>
          </a:xfrm>
        </p:spPr>
        <p:txBody>
          <a:bodyPr>
            <a:normAutofit fontScale="92500" lnSpcReduction="20000"/>
          </a:bodyPr>
          <a:lstStyle/>
          <a:p>
            <a:r>
              <a:rPr lang="ru-RU" sz="3200" dirty="0"/>
              <a:t>Эрнст Геккель (1866г</a:t>
            </a:r>
            <a:r>
              <a:rPr lang="ru-RU" sz="3200" dirty="0" smtClean="0"/>
              <a:t>.)</a:t>
            </a:r>
            <a:r>
              <a:rPr lang="ru-RU" sz="3200" dirty="0"/>
              <a:t> </a:t>
            </a:r>
            <a:endParaRPr lang="ru-RU" sz="3200" dirty="0" smtClean="0"/>
          </a:p>
          <a:p>
            <a:pPr marL="0" indent="0">
              <a:buNone/>
            </a:pPr>
            <a:r>
              <a:rPr lang="ru-RU" sz="3200" dirty="0" smtClean="0"/>
              <a:t>«</a:t>
            </a:r>
            <a:r>
              <a:rPr lang="ru-RU" sz="3200" dirty="0"/>
              <a:t>Под экологией мы понимаем сумму знаний, относящихся к экономике природы: изучение всей совокупности взаимоотношений животного с окружающей средой, как </a:t>
            </a:r>
            <a:r>
              <a:rPr lang="ru-RU" sz="3200" dirty="0" smtClean="0"/>
              <a:t>органической, </a:t>
            </a:r>
            <a:r>
              <a:rPr lang="ru-RU" sz="3200" dirty="0"/>
              <a:t>так и неорганической, и прежде всего – дружественных или враждебных </a:t>
            </a:r>
            <a:r>
              <a:rPr lang="ru-RU" sz="3200" dirty="0" smtClean="0"/>
              <a:t>отношений»</a:t>
            </a:r>
            <a:endParaRPr lang="ru-RU" sz="3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427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/>
              <a:t>О</a:t>
            </a:r>
            <a:r>
              <a:rPr lang="ru-RU" sz="2400" b="1" dirty="0" smtClean="0"/>
              <a:t>рганизационный </a:t>
            </a:r>
            <a:r>
              <a:rPr lang="ru-RU" sz="2400" b="1" dirty="0"/>
              <a:t>этап проведения РИКО ИП </a:t>
            </a:r>
            <a:endParaRPr lang="ru-RU" sz="2400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395536" y="1809749"/>
            <a:ext cx="4085183" cy="4051301"/>
          </a:xfrm>
        </p:spPr>
        <p:txBody>
          <a:bodyPr/>
          <a:lstStyle/>
          <a:p>
            <a:r>
              <a:rPr lang="ru-RU" b="1" dirty="0"/>
              <a:t>Методическое совещание 18.01.18 с будущими наставниками семиклассников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663280" y="1809749"/>
            <a:ext cx="4157191" cy="4051302"/>
          </a:xfrm>
        </p:spPr>
        <p:txBody>
          <a:bodyPr/>
          <a:lstStyle/>
          <a:p>
            <a:pPr marL="285750" indent="-2857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изучены присланные КИМ,</a:t>
            </a: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сформулированы цели и задачи организационного этапа проведения проверки, </a:t>
            </a: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проанализированы функции наставника на организационном этапе и этапе осуществления проекта.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295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3" y="260649"/>
            <a:ext cx="7123080" cy="864096"/>
          </a:xfrm>
        </p:spPr>
        <p:txBody>
          <a:bodyPr/>
          <a:lstStyle/>
          <a:p>
            <a:pPr algn="ctr"/>
            <a:r>
              <a:rPr lang="ru-RU" b="1" dirty="0"/>
              <a:t>организационный этап проведения РИКО ИП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1809749"/>
            <a:ext cx="3528393" cy="4051301"/>
          </a:xfrm>
        </p:spPr>
        <p:txBody>
          <a:bodyPr>
            <a:normAutofit lnSpcReduction="10000"/>
          </a:bodyPr>
          <a:lstStyle/>
          <a:p>
            <a:r>
              <a:rPr lang="ru-RU" b="1" dirty="0"/>
              <a:t>Дорожная карта </a:t>
            </a:r>
            <a:r>
              <a:rPr lang="ru-RU" b="1" dirty="0" smtClean="0"/>
              <a:t>наставника</a:t>
            </a:r>
            <a:endParaRPr lang="ru-RU" b="1" dirty="0"/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635896" y="1809749"/>
            <a:ext cx="4496627" cy="4051302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/>
              <a:t>определены сроки выполнения каждого этапа работы над проектом,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/>
              <a:t>конкретизирована  деятельность наставника на каждом этапе.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442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7806" y="-653143"/>
            <a:ext cx="3847605" cy="1838915"/>
          </a:xfrm>
        </p:spPr>
        <p:txBody>
          <a:bodyPr>
            <a:normAutofit/>
          </a:bodyPr>
          <a:lstStyle/>
          <a:p>
            <a:r>
              <a:rPr lang="ru-RU" b="1" dirty="0"/>
              <a:t>О</a:t>
            </a:r>
            <a:r>
              <a:rPr lang="ru-RU" b="1" dirty="0" smtClean="0"/>
              <a:t>рганизационный </a:t>
            </a:r>
            <a:r>
              <a:rPr lang="ru-RU" b="1" dirty="0"/>
              <a:t>этап проведения РИКО ИП </a:t>
            </a:r>
            <a:endParaRPr lang="ru-RU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0" r="3560"/>
          <a:stretch>
            <a:fillRect/>
          </a:stretch>
        </p:blipFill>
        <p:spPr>
          <a:xfrm>
            <a:off x="9634" y="0"/>
            <a:ext cx="5438172" cy="10104040"/>
          </a:xfrm>
          <a:prstGeom prst="snip2DiagRect">
            <a:avLst>
              <a:gd name="adj1" fmla="val 10815"/>
              <a:gd name="adj2" fmla="val 0"/>
            </a:avLst>
          </a:prstGeo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08104" y="2290178"/>
            <a:ext cx="3600400" cy="2234322"/>
          </a:xfrm>
        </p:spPr>
        <p:txBody>
          <a:bodyPr>
            <a:normAutofit fontScale="47500" lnSpcReduction="20000"/>
          </a:bodyPr>
          <a:lstStyle/>
          <a:p>
            <a:r>
              <a:rPr lang="ru-RU" sz="8400" b="1" dirty="0"/>
              <a:t>Дорожная карта наставника</a:t>
            </a:r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0" r="3560"/>
          <a:stretch>
            <a:fillRect/>
          </a:stretch>
        </p:blipFill>
        <p:spPr>
          <a:xfrm>
            <a:off x="0" y="0"/>
            <a:ext cx="5438172" cy="1010404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</p:pic>
    </p:spTree>
    <p:extLst>
      <p:ext uri="{BB962C8B-B14F-4D97-AF65-F5344CB8AC3E}">
        <p14:creationId xmlns:p14="http://schemas.microsoft.com/office/powerpoint/2010/main" val="1608144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9"/>
            <a:ext cx="8640960" cy="1008112"/>
          </a:xfrm>
        </p:spPr>
        <p:txBody>
          <a:bodyPr/>
          <a:lstStyle/>
          <a:p>
            <a:pPr algn="ctr"/>
            <a:r>
              <a:rPr lang="ru-RU" b="1" dirty="0"/>
              <a:t>организационный этап проведения РИКО ИП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1520" y="1809749"/>
            <a:ext cx="4229199" cy="4051301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b="1" dirty="0"/>
              <a:t>План работы над проектом (для ученика):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63280" y="1809749"/>
            <a:ext cx="4157191" cy="4051302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/>
              <a:t>определены сроки выполнения каждого этапа работы над проектом,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/>
              <a:t>конкретизирована  деятельность ученика на каждом этапе. 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269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25639" y="190006"/>
            <a:ext cx="2918361" cy="1389413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организационный этап проведения РИКО ИП </a:t>
            </a:r>
            <a:endParaRPr lang="ru-RU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0" r="3560"/>
          <a:stretch>
            <a:fillRect/>
          </a:stretch>
        </p:blipFill>
        <p:spPr>
          <a:xfrm>
            <a:off x="0" y="-118753"/>
            <a:ext cx="6146520" cy="11420142"/>
          </a:xfrm>
          <a:prstGeom prst="snip2DiagRect">
            <a:avLst>
              <a:gd name="adj1" fmla="val 10815"/>
              <a:gd name="adj2" fmla="val 0"/>
            </a:avLst>
          </a:prstGeo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456837" y="1945794"/>
            <a:ext cx="2449658" cy="1889936"/>
          </a:xfrm>
        </p:spPr>
        <p:txBody>
          <a:bodyPr>
            <a:normAutofit fontScale="85000" lnSpcReduction="10000"/>
          </a:bodyPr>
          <a:lstStyle/>
          <a:p>
            <a:r>
              <a:rPr lang="ru-RU" sz="3600" b="1" dirty="0"/>
              <a:t>План работы над проектом</a:t>
            </a:r>
            <a:endParaRPr lang="ru-RU" sz="3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0559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000" y="192507"/>
            <a:ext cx="8865378" cy="1287379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организационный </a:t>
            </a:r>
            <a:r>
              <a:rPr lang="ru-RU" sz="2800" b="1" dirty="0"/>
              <a:t>этап проведения РИКО ИП </a:t>
            </a:r>
            <a:r>
              <a:rPr lang="ru-RU" sz="2800" b="1" dirty="0" smtClean="0"/>
              <a:t> </a:t>
            </a:r>
            <a:endParaRPr lang="ru-RU" sz="28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253" y="1097610"/>
            <a:ext cx="7208771" cy="764550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tx1">
                    <a:lumMod val="95000"/>
                  </a:schemeClr>
                </a:solidFill>
              </a:rPr>
              <a:t>Информирование родителей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0999" y="1862161"/>
            <a:ext cx="889348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/>
              <a:t>23.01.18 г. проведено родительское собрание, </a:t>
            </a:r>
            <a:r>
              <a:rPr lang="ru-RU" sz="2400" dirty="0" smtClean="0"/>
              <a:t>на </a:t>
            </a:r>
            <a:r>
              <a:rPr lang="ru-RU" sz="2400" dirty="0"/>
              <a:t>общей части которого координатор проведения </a:t>
            </a:r>
            <a:r>
              <a:rPr lang="ru-RU" sz="2400" dirty="0" smtClean="0"/>
              <a:t>РИКО ИП в </a:t>
            </a:r>
            <a:r>
              <a:rPr lang="ru-RU" sz="2400" dirty="0"/>
              <a:t>ОУ </a:t>
            </a:r>
            <a:r>
              <a:rPr lang="ru-RU" sz="2400" dirty="0" err="1"/>
              <a:t>Аскеркова</a:t>
            </a:r>
            <a:r>
              <a:rPr lang="ru-RU" sz="2400" dirty="0"/>
              <a:t> С. </a:t>
            </a:r>
            <a:r>
              <a:rPr lang="ru-RU" sz="2400" dirty="0" smtClean="0"/>
              <a:t>А. </a:t>
            </a:r>
            <a:r>
              <a:rPr lang="ru-RU" sz="2400" dirty="0"/>
              <a:t>ознакомила  с основными положениями </a:t>
            </a:r>
            <a:r>
              <a:rPr lang="ru-RU" sz="2400" dirty="0" smtClean="0"/>
              <a:t>исследования, сроками проведения, </a:t>
            </a:r>
            <a:r>
              <a:rPr lang="ru-RU" sz="2400" dirty="0"/>
              <a:t>требованиями к </a:t>
            </a:r>
            <a:r>
              <a:rPr lang="ru-RU" sz="2400" dirty="0" smtClean="0"/>
              <a:t>учащимся.</a:t>
            </a:r>
          </a:p>
          <a:p>
            <a:pPr marL="457200" indent="-457200" algn="just"/>
            <a:r>
              <a:rPr lang="ru-RU" sz="2400" dirty="0" smtClean="0"/>
              <a:t>          На </a:t>
            </a:r>
            <a:r>
              <a:rPr lang="ru-RU" sz="2400" dirty="0"/>
              <a:t>классных родительских собраниях родители получили информацию о том, какую тему утвердили каждому ребенку, кто из наставников будет консультировать ребенка в процессе выполнения работы.</a:t>
            </a:r>
          </a:p>
        </p:txBody>
      </p:sp>
    </p:spTree>
    <p:extLst>
      <p:ext uri="{BB962C8B-B14F-4D97-AF65-F5344CB8AC3E}">
        <p14:creationId xmlns:p14="http://schemas.microsoft.com/office/powerpoint/2010/main" val="3164380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5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999" y="192507"/>
            <a:ext cx="8737523" cy="788221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 </a:t>
            </a:r>
            <a:r>
              <a:rPr lang="ru-RU" b="1" dirty="0"/>
              <a:t>этап </a:t>
            </a:r>
            <a:r>
              <a:rPr lang="ru-RU" b="1" dirty="0" smtClean="0"/>
              <a:t>выполнения проекта  </a:t>
            </a:r>
            <a:endParaRPr lang="ru-RU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7584" y="980729"/>
            <a:ext cx="6520273" cy="936104"/>
          </a:xfrm>
        </p:spPr>
        <p:txBody>
          <a:bodyPr>
            <a:noAutofit/>
          </a:bodyPr>
          <a:lstStyle/>
          <a:p>
            <a:r>
              <a:rPr lang="ru-RU" sz="2800" b="1" i="1" dirty="0">
                <a:solidFill>
                  <a:schemeClr val="tx1"/>
                </a:solidFill>
              </a:rPr>
              <a:t>Наставник</a:t>
            </a:r>
            <a:r>
              <a:rPr lang="ru-RU" sz="2800" b="1" i="1" dirty="0" smtClean="0">
                <a:solidFill>
                  <a:schemeClr val="tx1"/>
                </a:solidFill>
              </a:rPr>
              <a:t>: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0999" y="2645931"/>
            <a:ext cx="907300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400" b="1" dirty="0"/>
              <a:t>координирует действия обучающихся по определению темы, поиску и анализу проблемы, постановке </a:t>
            </a:r>
            <a:r>
              <a:rPr lang="ru-RU" sz="2400" b="1" dirty="0" smtClean="0"/>
              <a:t>цели;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400" b="1" dirty="0" smtClean="0"/>
              <a:t>заполняет </a:t>
            </a:r>
            <a:r>
              <a:rPr lang="ru-RU" sz="2400" b="1" dirty="0"/>
              <a:t>оценочный лист наставника;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400" b="1" dirty="0" smtClean="0"/>
              <a:t>консультирует </a:t>
            </a:r>
            <a:r>
              <a:rPr lang="ru-RU" sz="2400" b="1" dirty="0"/>
              <a:t>обучающихся по заполнению листа самооценки. </a:t>
            </a:r>
          </a:p>
        </p:txBody>
      </p:sp>
    </p:spTree>
    <p:extLst>
      <p:ext uri="{BB962C8B-B14F-4D97-AF65-F5344CB8AC3E}">
        <p14:creationId xmlns:p14="http://schemas.microsoft.com/office/powerpoint/2010/main" val="1610012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945"/>
            <a:ext cx="7992887" cy="924475"/>
          </a:xfrm>
        </p:spPr>
        <p:txBody>
          <a:bodyPr/>
          <a:lstStyle/>
          <a:p>
            <a:pPr algn="ctr"/>
            <a:r>
              <a:rPr lang="ru-RU" sz="2400" dirty="0" smtClean="0"/>
              <a:t>Список </a:t>
            </a:r>
            <a:r>
              <a:rPr lang="ru-RU" sz="2400" dirty="0" smtClean="0"/>
              <a:t>тем. Общественно-научные </a:t>
            </a:r>
            <a:r>
              <a:rPr lang="ru-RU" sz="2400" dirty="0" smtClean="0"/>
              <a:t>предметы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67544" y="980728"/>
            <a:ext cx="8280920" cy="5544616"/>
          </a:xfrm>
        </p:spPr>
        <p:txBody>
          <a:bodyPr/>
          <a:lstStyle/>
          <a:p>
            <a:pPr marL="0" indent="0">
              <a:buNone/>
            </a:pPr>
            <a:r>
              <a:rPr lang="ru-RU" sz="2800" i="1" dirty="0" smtClean="0"/>
              <a:t>Тип проекта: </a:t>
            </a:r>
            <a:r>
              <a:rPr lang="ru-RU" sz="2800" i="1" dirty="0" smtClean="0"/>
              <a:t>информационно-познавательный</a:t>
            </a:r>
            <a:endParaRPr lang="ru-RU" sz="2400" dirty="0" smtClean="0"/>
          </a:p>
          <a:p>
            <a:r>
              <a:rPr lang="ru-RU" sz="2400" dirty="0" smtClean="0"/>
              <a:t>1 Жизнь замечательных людей (на примере родного края</a:t>
            </a:r>
            <a:r>
              <a:rPr lang="ru-RU" sz="2400" dirty="0" smtClean="0"/>
              <a:t>).</a:t>
            </a:r>
            <a:endParaRPr lang="ru-RU" sz="2400" dirty="0" smtClean="0"/>
          </a:p>
          <a:p>
            <a:r>
              <a:rPr lang="ru-RU" sz="2400" dirty="0" smtClean="0"/>
              <a:t>2.«Урок правовой грамотности</a:t>
            </a:r>
            <a:r>
              <a:rPr lang="ru-RU" sz="2400" dirty="0" smtClean="0"/>
              <a:t>».</a:t>
            </a:r>
            <a:endParaRPr lang="ru-RU" sz="2400" dirty="0" smtClean="0"/>
          </a:p>
          <a:p>
            <a:r>
              <a:rPr lang="ru-RU" sz="2400" dirty="0" smtClean="0"/>
              <a:t>3.История школьного </a:t>
            </a:r>
            <a:r>
              <a:rPr lang="ru-RU" sz="2400" dirty="0" smtClean="0"/>
              <a:t>образования.</a:t>
            </a:r>
            <a:endParaRPr lang="ru-RU" sz="2400" dirty="0" smtClean="0"/>
          </a:p>
          <a:p>
            <a:r>
              <a:rPr lang="ru-RU" sz="2400" dirty="0" smtClean="0"/>
              <a:t>4.Если бы экскурсоводом был я (достопримечательности города/области/страны</a:t>
            </a:r>
            <a:r>
              <a:rPr lang="ru-RU" sz="2400" dirty="0" smtClean="0"/>
              <a:t>).</a:t>
            </a:r>
            <a:endParaRPr lang="ru-RU" sz="2400" dirty="0" smtClean="0"/>
          </a:p>
          <a:p>
            <a:r>
              <a:rPr lang="ru-RU" sz="2400" dirty="0" smtClean="0">
                <a:hlinkClick r:id="rId2" action="ppaction://hlinkpres?slideindex=1&amp;slidetitle="/>
              </a:rPr>
              <a:t>5</a:t>
            </a:r>
            <a:r>
              <a:rPr lang="ru-RU" sz="2400" dirty="0" smtClean="0"/>
              <a:t>.Национальные парки Южного </a:t>
            </a:r>
            <a:r>
              <a:rPr lang="ru-RU" sz="2400" dirty="0" smtClean="0"/>
              <a:t>Урала.</a:t>
            </a:r>
            <a:endParaRPr lang="ru-RU" sz="2400" dirty="0" smtClean="0"/>
          </a:p>
          <a:p>
            <a:r>
              <a:rPr lang="ru-RU" sz="2400" dirty="0" smtClean="0"/>
              <a:t>6. Безмолвная </a:t>
            </a:r>
            <a:r>
              <a:rPr lang="ru-RU" sz="2400" dirty="0" smtClean="0"/>
              <a:t>Арктика.</a:t>
            </a:r>
            <a:endParaRPr lang="ru-RU" sz="24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876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Список </a:t>
            </a:r>
            <a:r>
              <a:rPr lang="ru-RU" dirty="0" smtClean="0"/>
              <a:t>тем. Общественно-научные </a:t>
            </a:r>
            <a:r>
              <a:rPr lang="ru-RU" dirty="0"/>
              <a:t>предметы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539552" y="1807361"/>
            <a:ext cx="8136904" cy="47899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i="1" dirty="0" smtClean="0"/>
              <a:t>ТИП проекта : исследовательский</a:t>
            </a:r>
          </a:p>
          <a:p>
            <a:r>
              <a:rPr lang="ru-RU" sz="2400" i="1" dirty="0" smtClean="0"/>
              <a:t>1. Глобальные проблемы человечества и пути их решения в моем крае: экологические проблемы Южного </a:t>
            </a:r>
            <a:r>
              <a:rPr lang="ru-RU" sz="2400" i="1" dirty="0" smtClean="0"/>
              <a:t>Урала.</a:t>
            </a:r>
            <a:endParaRPr lang="ru-RU" sz="2400" i="1" dirty="0" smtClean="0"/>
          </a:p>
          <a:p>
            <a:r>
              <a:rPr lang="ru-RU" sz="2400" i="1" dirty="0" smtClean="0"/>
              <a:t>2. Потребление воды в вашей </a:t>
            </a:r>
            <a:r>
              <a:rPr lang="ru-RU" sz="2400" i="1" dirty="0" smtClean="0"/>
              <a:t>семье.</a:t>
            </a:r>
            <a:endParaRPr lang="ru-RU" sz="2400" i="1" dirty="0" smtClean="0"/>
          </a:p>
          <a:p>
            <a:r>
              <a:rPr lang="ru-RU" sz="2400" i="1" dirty="0" smtClean="0"/>
              <a:t>3. Заводы Урала. Влияние реформ Петра Великого на становление металлургического производства в нашем </a:t>
            </a:r>
            <a:r>
              <a:rPr lang="ru-RU" sz="2400" i="1" dirty="0" smtClean="0"/>
              <a:t>крае.</a:t>
            </a:r>
            <a:endParaRPr lang="ru-RU" sz="2400" i="1" dirty="0" smtClean="0"/>
          </a:p>
          <a:p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236957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Список </a:t>
            </a:r>
            <a:r>
              <a:rPr lang="ru-RU" dirty="0" smtClean="0"/>
              <a:t>тем. Общественно-научные </a:t>
            </a:r>
            <a:r>
              <a:rPr lang="ru-RU" dirty="0"/>
              <a:t>предметы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807361"/>
            <a:ext cx="8136904" cy="4051437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 smtClean="0"/>
              <a:t>ТИП проекта: творческий</a:t>
            </a:r>
          </a:p>
          <a:p>
            <a:r>
              <a:rPr lang="ru-RU" sz="2800" dirty="0" smtClean="0"/>
              <a:t>1. Экскурсия «Русские имена на карте мира</a:t>
            </a:r>
            <a:r>
              <a:rPr lang="ru-RU" sz="2800" dirty="0" smtClean="0"/>
              <a:t>».</a:t>
            </a:r>
            <a:endParaRPr lang="ru-RU" sz="2800" dirty="0" smtClean="0"/>
          </a:p>
          <a:p>
            <a:r>
              <a:rPr lang="ru-RU" sz="2800" dirty="0" smtClean="0"/>
              <a:t>2. Викторина «Расскажи о своей малой Родине</a:t>
            </a:r>
            <a:r>
              <a:rPr lang="ru-RU" sz="2800" dirty="0" smtClean="0"/>
              <a:t>».</a:t>
            </a:r>
            <a:endParaRPr lang="ru-RU" sz="2800" dirty="0" smtClean="0"/>
          </a:p>
          <a:p>
            <a:r>
              <a:rPr lang="ru-RU" sz="2800" dirty="0" smtClean="0"/>
              <a:t>3. Уральские </a:t>
            </a:r>
            <a:r>
              <a:rPr lang="ru-RU" sz="2800" dirty="0" smtClean="0"/>
              <a:t>промыслы.</a:t>
            </a:r>
            <a:endParaRPr lang="ru-RU" sz="28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359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332657"/>
            <a:ext cx="7125113" cy="936104"/>
          </a:xfrm>
        </p:spPr>
        <p:txBody>
          <a:bodyPr/>
          <a:lstStyle/>
          <a:p>
            <a:r>
              <a:rPr lang="ru-RU" dirty="0"/>
              <a:t>Н.Ф. </a:t>
            </a:r>
            <a:r>
              <a:rPr lang="ru-RU" dirty="0" err="1"/>
              <a:t>Реймерс</a:t>
            </a:r>
            <a:r>
              <a:rPr lang="ru-RU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4968551"/>
          </a:xfrm>
        </p:spPr>
        <p:txBody>
          <a:bodyPr>
            <a:normAutofit/>
          </a:bodyPr>
          <a:lstStyle/>
          <a:p>
            <a:r>
              <a:rPr lang="ru-RU" dirty="0"/>
              <a:t>«Экология» является частью биологии, изучающей отношения организмов, между собой и со средой.</a:t>
            </a:r>
          </a:p>
          <a:p>
            <a:r>
              <a:rPr lang="ru-RU" dirty="0" smtClean="0"/>
              <a:t> </a:t>
            </a:r>
            <a:r>
              <a:rPr lang="ru-RU" dirty="0"/>
              <a:t>«Экология» - это дисциплина, изучающая общие законы функционирования экосистем различного иерархического уровня.</a:t>
            </a:r>
          </a:p>
          <a:p>
            <a:r>
              <a:rPr lang="ru-RU" dirty="0" smtClean="0"/>
              <a:t> </a:t>
            </a:r>
            <a:r>
              <a:rPr lang="ru-RU" dirty="0"/>
              <a:t>«Экология» является комплексной наукой, исследующей среду обитания живых существ, включая человека.</a:t>
            </a:r>
          </a:p>
          <a:p>
            <a:r>
              <a:rPr lang="ru-RU" dirty="0" smtClean="0"/>
              <a:t> </a:t>
            </a:r>
            <a:r>
              <a:rPr lang="ru-RU" dirty="0"/>
              <a:t>«Экология» - это область знаний, рассматривающая некую совокупность предметов и явлений.</a:t>
            </a:r>
          </a:p>
          <a:p>
            <a:r>
              <a:rPr lang="ru-RU" dirty="0" smtClean="0"/>
              <a:t> </a:t>
            </a:r>
            <a:r>
              <a:rPr lang="ru-RU" dirty="0"/>
              <a:t>«Экология» - это исследование положения человека как вида и общества в </a:t>
            </a:r>
            <a:r>
              <a:rPr lang="ru-RU" dirty="0" err="1"/>
              <a:t>экосфере</a:t>
            </a:r>
            <a:r>
              <a:rPr lang="ru-RU" dirty="0"/>
              <a:t> планеты.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409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Список </a:t>
            </a:r>
            <a:r>
              <a:rPr lang="ru-RU" dirty="0" smtClean="0"/>
              <a:t>тем. Общественно-научных </a:t>
            </a:r>
            <a:r>
              <a:rPr lang="ru-RU" dirty="0" smtClean="0"/>
              <a:t>дисциплин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    Тип проекта: Социальный</a:t>
            </a:r>
          </a:p>
          <a:p>
            <a:pPr marL="0" indent="0">
              <a:buNone/>
            </a:pPr>
            <a:r>
              <a:rPr lang="ru-RU" sz="2800" dirty="0" smtClean="0"/>
              <a:t> </a:t>
            </a:r>
          </a:p>
          <a:p>
            <a:r>
              <a:rPr lang="ru-RU" sz="2800" dirty="0" smtClean="0"/>
              <a:t>1. </a:t>
            </a:r>
            <a:r>
              <a:rPr lang="ru-RU" sz="2800" dirty="0" err="1" smtClean="0"/>
              <a:t>Волонтерство</a:t>
            </a:r>
            <a:r>
              <a:rPr lang="ru-RU" sz="2800" dirty="0" smtClean="0"/>
              <a:t> как образ жизни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85301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260648"/>
            <a:ext cx="7125113" cy="1080121"/>
          </a:xfrm>
        </p:spPr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96752"/>
            <a:ext cx="8496944" cy="5256584"/>
          </a:xfrm>
        </p:spPr>
        <p:txBody>
          <a:bodyPr>
            <a:normAutofit/>
          </a:bodyPr>
          <a:lstStyle/>
          <a:p>
            <a:r>
              <a:rPr lang="ru-RU" dirty="0"/>
              <a:t>Перед нашим государством, школой, педагогами и родителями стоит задача чрезвычайной важности: добиться того, чтобы каждого  ребенка вырастить не только сознательным членом общества, не только здоровым и крепким человеком, но и обязательно </a:t>
            </a:r>
            <a:r>
              <a:rPr lang="ru-RU" dirty="0" smtClean="0"/>
              <a:t> </a:t>
            </a:r>
            <a:r>
              <a:rPr lang="ru-RU" dirty="0"/>
              <a:t>инициативным, думающим работником, способным  на творческий подход к любому делу, за  </a:t>
            </a:r>
            <a:r>
              <a:rPr lang="ru-RU" dirty="0" smtClean="0"/>
              <a:t>какое</a:t>
            </a:r>
            <a:r>
              <a:rPr lang="ru-RU" dirty="0"/>
              <a:t>  он бы </a:t>
            </a:r>
            <a:r>
              <a:rPr lang="ru-RU" dirty="0" smtClean="0"/>
              <a:t>ни взялся</a:t>
            </a:r>
            <a:r>
              <a:rPr lang="ru-RU" dirty="0"/>
              <a:t>. </a:t>
            </a:r>
          </a:p>
          <a:p>
            <a:r>
              <a:rPr lang="ru-RU" dirty="0"/>
              <a:t>Воспитание экологической культуры обучающихся – дело не одного учебного  года, поэтому, акцентируя свое внимание  на этой проблеме,  мы  не  должны  исключать при этом другие  приоритетные направления воспитательной деятельности школы:  гражданско-патриотическое,  нравственно-эстетическое, учебно-познавательное,  спортивно-оздоровительное,  трудовое воспитание,   профилактику правонарушений.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161788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124744"/>
            <a:ext cx="7630616" cy="23042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Развитие экологической культуры обучающихся в процессе Регионального исследования качества образования (индивидуальный проект)</a:t>
            </a:r>
            <a:endParaRPr lang="ru-RU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75856" y="4077072"/>
            <a:ext cx="5256584" cy="1561728"/>
          </a:xfrm>
        </p:spPr>
        <p:txBody>
          <a:bodyPr>
            <a:normAutofit/>
          </a:bodyPr>
          <a:lstStyle/>
          <a:p>
            <a:r>
              <a:rPr lang="ru-RU" dirty="0" smtClean="0"/>
              <a:t>Беспалова Светлана Григорьевна, учитель географии высшей категории МАОУ «Лицей № 77 г. Челябинска»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7241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Взаимодействие человека и природы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1632273" y="1772816"/>
            <a:ext cx="2088232" cy="19253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2">
                    <a:lumMod val="75000"/>
                  </a:schemeClr>
                </a:solidFill>
              </a:rPr>
              <a:t>человек</a:t>
            </a:r>
            <a:endParaRPr lang="ru-RU" sz="20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632273" y="3698155"/>
            <a:ext cx="2062485" cy="19442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2">
                    <a:lumMod val="75000"/>
                  </a:schemeClr>
                </a:solidFill>
              </a:rPr>
              <a:t>природа</a:t>
            </a:r>
            <a:endParaRPr lang="ru-RU" sz="20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580112" y="2204864"/>
            <a:ext cx="1944216" cy="20162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2">
                    <a:lumMod val="75000"/>
                  </a:schemeClr>
                </a:solidFill>
              </a:rPr>
              <a:t>человек</a:t>
            </a:r>
          </a:p>
        </p:txBody>
      </p:sp>
      <p:sp>
        <p:nvSpPr>
          <p:cNvPr id="7" name="Овал 6"/>
          <p:cNvSpPr/>
          <p:nvPr/>
        </p:nvSpPr>
        <p:spPr>
          <a:xfrm>
            <a:off x="5580112" y="3671292"/>
            <a:ext cx="1944216" cy="19442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2">
                    <a:lumMod val="75000"/>
                  </a:schemeClr>
                </a:solidFill>
              </a:rPr>
              <a:t>природа</a:t>
            </a:r>
          </a:p>
        </p:txBody>
      </p:sp>
    </p:spTree>
    <p:extLst>
      <p:ext uri="{BB962C8B-B14F-4D97-AF65-F5344CB8AC3E}">
        <p14:creationId xmlns:p14="http://schemas.microsoft.com/office/powerpoint/2010/main" val="290416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/>
              <a:t>Социоприродная</a:t>
            </a:r>
            <a:r>
              <a:rPr lang="ru-RU" b="1" dirty="0" smtClean="0"/>
              <a:t> система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2564904"/>
            <a:ext cx="199452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2">
                    <a:lumMod val="10000"/>
                  </a:schemeClr>
                </a:solidFill>
              </a:rPr>
              <a:t>человек</a:t>
            </a:r>
            <a:endParaRPr lang="ru-RU" sz="2400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03848" y="2564904"/>
            <a:ext cx="252028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2">
                    <a:lumMod val="10000"/>
                  </a:schemeClr>
                </a:solidFill>
              </a:rPr>
              <a:t>э</a:t>
            </a:r>
            <a:r>
              <a:rPr lang="ru-RU" sz="2000" b="1" dirty="0" smtClean="0">
                <a:solidFill>
                  <a:schemeClr val="tx2">
                    <a:lumMod val="10000"/>
                  </a:schemeClr>
                </a:solidFill>
              </a:rPr>
              <a:t>кологическая </a:t>
            </a:r>
            <a:r>
              <a:rPr lang="ru-RU" sz="2000" b="1" dirty="0" smtClean="0">
                <a:solidFill>
                  <a:schemeClr val="tx2">
                    <a:lumMod val="10000"/>
                  </a:schemeClr>
                </a:solidFill>
              </a:rPr>
              <a:t>культура</a:t>
            </a:r>
            <a:endParaRPr lang="ru-RU" sz="2000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300192" y="2564904"/>
            <a:ext cx="2016224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2">
                    <a:lumMod val="75000"/>
                  </a:schemeClr>
                </a:solidFill>
              </a:rPr>
              <a:t>природа</a:t>
            </a:r>
            <a:endParaRPr lang="ru-RU" sz="2000" b="1" dirty="0">
              <a:solidFill>
                <a:schemeClr val="bg2">
                  <a:lumMod val="75000"/>
                </a:schemeClr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678088" y="3212976"/>
            <a:ext cx="7417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5436096" y="3212976"/>
            <a:ext cx="992984" cy="109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1639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404665"/>
            <a:ext cx="7125113" cy="720079"/>
          </a:xfrm>
        </p:spPr>
        <p:txBody>
          <a:bodyPr/>
          <a:lstStyle/>
          <a:p>
            <a:pPr algn="ctr"/>
            <a:r>
              <a:rPr lang="ru-RU" sz="2400" dirty="0" smtClean="0"/>
              <a:t>Структура экологической культуры</a:t>
            </a:r>
            <a:br>
              <a:rPr lang="ru-RU" sz="2400" dirty="0" smtClean="0"/>
            </a:br>
            <a:r>
              <a:rPr lang="ru-RU" sz="2400" dirty="0" smtClean="0"/>
              <a:t>(Н.В</a:t>
            </a:r>
            <a:r>
              <a:rPr lang="ru-RU" sz="2400" dirty="0"/>
              <a:t>. </a:t>
            </a:r>
            <a:r>
              <a:rPr lang="ru-RU" sz="2400" dirty="0" err="1" smtClean="0"/>
              <a:t>Винокурова</a:t>
            </a:r>
            <a:r>
              <a:rPr lang="ru-RU" sz="2400" dirty="0" smtClean="0"/>
              <a:t>)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340768"/>
            <a:ext cx="8064896" cy="5184576"/>
          </a:xfrm>
        </p:spPr>
        <p:txBody>
          <a:bodyPr>
            <a:normAutofit/>
          </a:bodyPr>
          <a:lstStyle/>
          <a:p>
            <a:r>
              <a:rPr lang="ru-RU" dirty="0"/>
              <a:t>1</a:t>
            </a:r>
            <a:r>
              <a:rPr lang="ru-RU" sz="2000" dirty="0"/>
              <a:t>. </a:t>
            </a:r>
            <a:r>
              <a:rPr lang="ru-RU" sz="2000" dirty="0" smtClean="0"/>
              <a:t>Экологические знания: естественнонаучные, ценностные, нормативные, практические;</a:t>
            </a:r>
            <a:endParaRPr lang="ru-RU" sz="2000" dirty="0"/>
          </a:p>
          <a:p>
            <a:r>
              <a:rPr lang="ru-RU" sz="2000" dirty="0"/>
              <a:t>2. </a:t>
            </a:r>
            <a:r>
              <a:rPr lang="ru-RU" sz="2000" dirty="0" smtClean="0"/>
              <a:t>Экологическое мышление, включающее </a:t>
            </a:r>
            <a:r>
              <a:rPr lang="ru-RU" sz="2000" dirty="0"/>
              <a:t>установление причинно-следственных, вероятностных, прогностических и других связей; осознание истоков, сущностей и путей решения экологических проблем, осознанного принятия решения в ситуациях нравственного выбора и прогноза;</a:t>
            </a:r>
          </a:p>
          <a:p>
            <a:r>
              <a:rPr lang="ru-RU" sz="2000" dirty="0"/>
              <a:t>3. </a:t>
            </a:r>
            <a:r>
              <a:rPr lang="ru-RU" sz="2000" dirty="0" smtClean="0"/>
              <a:t>Культура </a:t>
            </a:r>
            <a:r>
              <a:rPr lang="ru-RU" sz="2000" dirty="0"/>
              <a:t>чувств, «морального резонанса», сочувствия, сопереживания, чувства гражданственности, патриотизма и др.;</a:t>
            </a:r>
          </a:p>
          <a:p>
            <a:r>
              <a:rPr lang="ru-RU" sz="2000" dirty="0"/>
              <a:t>4. </a:t>
            </a:r>
            <a:r>
              <a:rPr lang="ru-RU" sz="2000" dirty="0" smtClean="0"/>
              <a:t>Культура </a:t>
            </a:r>
            <a:r>
              <a:rPr lang="ru-RU" sz="2000" dirty="0"/>
              <a:t>экологически оправданного поведения, характеризующегося степенью превращения экологических знаний, мышления и культуры чувств в повседневную норму поведения.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759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75724"/>
            <a:ext cx="8496944" cy="92447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/>
              <a:t>Федеральный государственный образовательный стандарт основного общего образования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772815"/>
            <a:ext cx="8568952" cy="4752529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ru-RU" sz="3600" dirty="0" smtClean="0"/>
              <a:t>(</a:t>
            </a:r>
            <a:r>
              <a:rPr lang="ru-RU" sz="3600" dirty="0"/>
              <a:t>Утвержден приказом </a:t>
            </a:r>
            <a:r>
              <a:rPr lang="ru-RU" sz="3600" dirty="0" err="1"/>
              <a:t>Минобрнауки</a:t>
            </a:r>
            <a:r>
              <a:rPr lang="ru-RU" sz="3600" dirty="0"/>
              <a:t> России от 17 декабря 2010 г. №1897) ориентирован на становление личностных характеристик выпускника («</a:t>
            </a:r>
            <a:r>
              <a:rPr lang="ru-RU" sz="3600" i="1" dirty="0"/>
              <a:t>портрет выпускника основной школы</a:t>
            </a:r>
            <a:r>
              <a:rPr lang="ru-RU" sz="3600" dirty="0" smtClean="0"/>
              <a:t>»):</a:t>
            </a:r>
          </a:p>
          <a:p>
            <a:pPr marL="0" indent="0" algn="ctr">
              <a:buNone/>
            </a:pPr>
            <a:endParaRPr lang="ru-RU" sz="3600" dirty="0"/>
          </a:p>
          <a:p>
            <a:pPr lvl="0"/>
            <a:r>
              <a:rPr lang="ru-RU" sz="3600" dirty="0"/>
              <a:t>любящий свой край и свое </a:t>
            </a:r>
            <a:r>
              <a:rPr lang="ru-RU" sz="3600" dirty="0" smtClean="0"/>
              <a:t>Отечество</a:t>
            </a:r>
            <a:r>
              <a:rPr lang="ru-RU" sz="3600" dirty="0" smtClean="0"/>
              <a:t>;</a:t>
            </a:r>
            <a:endParaRPr lang="ru-RU" sz="3600" dirty="0"/>
          </a:p>
          <a:p>
            <a:r>
              <a:rPr lang="ru-RU" sz="3600" dirty="0" smtClean="0"/>
              <a:t>осознающий </a:t>
            </a:r>
            <a:r>
              <a:rPr lang="ru-RU" sz="3600" dirty="0"/>
              <a:t>и принимающий ценности человеческой </a:t>
            </a:r>
            <a:r>
              <a:rPr lang="ru-RU" sz="3600" dirty="0"/>
              <a:t>жизни;</a:t>
            </a:r>
          </a:p>
          <a:p>
            <a:r>
              <a:rPr lang="ru-RU" sz="3600" dirty="0" smtClean="0"/>
              <a:t>активно </a:t>
            </a:r>
            <a:r>
              <a:rPr lang="ru-RU" sz="3600" dirty="0"/>
              <a:t>и заинтересованно познающий </a:t>
            </a:r>
            <a:r>
              <a:rPr lang="ru-RU" sz="3600" dirty="0"/>
              <a:t>мир;</a:t>
            </a:r>
          </a:p>
          <a:p>
            <a:r>
              <a:rPr lang="ru-RU" sz="3600" dirty="0"/>
              <a:t>умеющий учиться;</a:t>
            </a:r>
          </a:p>
          <a:p>
            <a:r>
              <a:rPr lang="ru-RU" sz="3600" dirty="0" smtClean="0"/>
              <a:t>социально </a:t>
            </a:r>
            <a:r>
              <a:rPr lang="ru-RU" sz="3600" dirty="0"/>
              <a:t>активный, уважающий </a:t>
            </a:r>
            <a:r>
              <a:rPr lang="ru-RU" sz="3600" dirty="0"/>
              <a:t>закон;</a:t>
            </a:r>
          </a:p>
          <a:p>
            <a:r>
              <a:rPr lang="ru-RU" sz="3600" dirty="0" smtClean="0"/>
              <a:t>уважающий </a:t>
            </a:r>
            <a:r>
              <a:rPr lang="ru-RU" sz="3600" dirty="0"/>
              <a:t>других </a:t>
            </a:r>
            <a:r>
              <a:rPr lang="ru-RU" sz="3600" dirty="0"/>
              <a:t>людей;</a:t>
            </a:r>
          </a:p>
          <a:p>
            <a:pPr lvl="0"/>
            <a:r>
              <a:rPr lang="ru-RU" sz="3600" dirty="0" smtClean="0"/>
              <a:t>осознанно </a:t>
            </a:r>
            <a:r>
              <a:rPr lang="ru-RU" sz="3600" dirty="0"/>
              <a:t>выполняющий правила здорового и экологически целесообразного образа жизни, безопасного для человека и окружающей его среды;</a:t>
            </a:r>
          </a:p>
          <a:p>
            <a:pPr lvl="0"/>
            <a:r>
              <a:rPr lang="ru-RU" sz="3600" dirty="0"/>
              <a:t> ориентирующийся в мире профессий, понимающий значение профессиональной деятельности для человека в интересах устойчивого развития общества и природы.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8477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400" b="1" dirty="0" smtClean="0"/>
              <a:t>ФГОС устанавливает  </a:t>
            </a:r>
            <a:r>
              <a:rPr lang="ru-RU" sz="2400" b="1" dirty="0"/>
              <a:t>требования к результатам освоения основной образовательной программы: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2000" b="1" dirty="0" smtClean="0"/>
              <a:t>личностным</a:t>
            </a:r>
            <a:r>
              <a:rPr lang="ru-RU" sz="2000" dirty="0"/>
              <a:t>, включающим готовность и способность обучающихся к саморазвитию и личностному самоопределению, </a:t>
            </a:r>
            <a:r>
              <a:rPr lang="ru-RU" sz="2000" dirty="0" err="1"/>
              <a:t>сформированность</a:t>
            </a:r>
            <a:r>
              <a:rPr lang="ru-RU" sz="2000" dirty="0"/>
              <a:t> их мотивации к обучению …;</a:t>
            </a:r>
          </a:p>
          <a:p>
            <a:pPr lvl="0"/>
            <a:r>
              <a:rPr lang="ru-RU" sz="2000" b="1" dirty="0" err="1" smtClean="0"/>
              <a:t>метапредметным</a:t>
            </a:r>
            <a:r>
              <a:rPr lang="ru-RU" sz="2000" dirty="0"/>
              <a:t>, включающим освоенные обучающимися </a:t>
            </a:r>
            <a:r>
              <a:rPr lang="ru-RU" sz="2000" dirty="0" err="1"/>
              <a:t>межпредметные</a:t>
            </a:r>
            <a:r>
              <a:rPr lang="ru-RU" sz="2000" dirty="0"/>
              <a:t> понятия и универсальные учебные действия …;</a:t>
            </a:r>
          </a:p>
          <a:p>
            <a:pPr lvl="0"/>
            <a:r>
              <a:rPr lang="ru-RU" sz="2000" b="1" dirty="0" smtClean="0"/>
              <a:t>предметным</a:t>
            </a:r>
            <a:r>
              <a:rPr lang="ru-RU" sz="2000" dirty="0"/>
              <a:t>, включающим освоенные обучающимися в ходе изучения учебного предмета умения, специфические для данной предметной области …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1029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Личностные результаты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i="1" dirty="0" smtClean="0"/>
              <a:t>должны </a:t>
            </a:r>
            <a:r>
              <a:rPr lang="ru-RU" i="1" dirty="0"/>
              <a:t>отражать</a:t>
            </a:r>
            <a:r>
              <a:rPr lang="ru-RU" dirty="0"/>
              <a:t>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400" dirty="0" smtClean="0"/>
              <a:t>формирование </a:t>
            </a:r>
            <a:r>
              <a:rPr lang="ru-RU" sz="2400" dirty="0"/>
              <a:t>основ экологической культуры, соответствующей современному уровню экологического мышления, развитие опыта экологически ориентированной рефлексивно-оценочной и практической деятельности в жизненных ситуациях;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5705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TM01972873[[fn=Лето]]</Template>
  <TotalTime>297</TotalTime>
  <Words>1350</Words>
  <Application>Microsoft Office PowerPoint</Application>
  <PresentationFormat>Экран (4:3)</PresentationFormat>
  <Paragraphs>143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Summer</vt:lpstr>
      <vt:lpstr>Развитие экологической культуры обучающихся в процессе Регионального исследования качества образования (индивидуальный проект)</vt:lpstr>
      <vt:lpstr>Термин «экология» произошел от греческого OIKOS, в переводе «дом», «жилище», «местопребывание», и буквально означает «изучение собственного дома, жилища». </vt:lpstr>
      <vt:lpstr>Н.Ф. Реймерс </vt:lpstr>
      <vt:lpstr>Взаимодействие человека и природы</vt:lpstr>
      <vt:lpstr>Социоприродная система</vt:lpstr>
      <vt:lpstr>Структура экологической культуры (Н.В. Винокурова)</vt:lpstr>
      <vt:lpstr>Федеральный государственный образовательный стандарт основного общего образования </vt:lpstr>
      <vt:lpstr>ФГОС устанавливает  требования к результатам освоения основной образовательной программы: </vt:lpstr>
      <vt:lpstr>Личностные результаты  должны отражать: </vt:lpstr>
      <vt:lpstr>Метапредметные результаты должны отражать: </vt:lpstr>
      <vt:lpstr>Предметные результаты должны обеспечивать в рамках предметной области…:  </vt:lpstr>
      <vt:lpstr>Главные задачи:</vt:lpstr>
      <vt:lpstr>Цель проведения РИКО ИП  в 7-х классах -</vt:lpstr>
      <vt:lpstr>Этапы подготовки и порядок проведения диагностики уровня достижения метапредметных планируемых результатов обучающихся 7-х классов</vt:lpstr>
      <vt:lpstr>Выделено 3 этапа: </vt:lpstr>
      <vt:lpstr>РЕГЛАМЕНТ ПРОВЕДЕНИЯ РИКО ИП в 7-х классах </vt:lpstr>
      <vt:lpstr>Подготовительный этап проведения РИКО ИП </vt:lpstr>
      <vt:lpstr>Подготовительный этап проведения РИКО ИП  </vt:lpstr>
      <vt:lpstr>Подготовительный этап проведения РИКО ИП </vt:lpstr>
      <vt:lpstr>Организационный этап проведения РИКО ИП </vt:lpstr>
      <vt:lpstr>организационный этап проведения РИКО ИП </vt:lpstr>
      <vt:lpstr>Организационный этап проведения РИКО ИП </vt:lpstr>
      <vt:lpstr>организационный этап проведения РИКО ИП </vt:lpstr>
      <vt:lpstr>организационный этап проведения РИКО ИП </vt:lpstr>
      <vt:lpstr>организационный этап проведения РИКО ИП  </vt:lpstr>
      <vt:lpstr> этап выполнения проекта  </vt:lpstr>
      <vt:lpstr>Список тем. Общественно-научные предметы </vt:lpstr>
      <vt:lpstr>Список тем. Общественно-научные предметы</vt:lpstr>
      <vt:lpstr>Список тем. Общественно-научные предметы</vt:lpstr>
      <vt:lpstr>Список тем. Общественно-научных дисциплин</vt:lpstr>
      <vt:lpstr>Выводы</vt:lpstr>
      <vt:lpstr>Развитие экологической культуры обучающихся в процессе Регионального исследования качества образования (индивидуальный проект)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экологической культуры обучающихся в процессе Регионального исследования качества образования (индивидуальный проект)</dc:title>
  <dc:creator>география</dc:creator>
  <cp:lastModifiedBy>Школа</cp:lastModifiedBy>
  <cp:revision>24</cp:revision>
  <cp:lastPrinted>2018-03-15T08:47:04Z</cp:lastPrinted>
  <dcterms:created xsi:type="dcterms:W3CDTF">2018-03-14T07:44:31Z</dcterms:created>
  <dcterms:modified xsi:type="dcterms:W3CDTF">2018-04-04T11:19:28Z</dcterms:modified>
</cp:coreProperties>
</file>